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810" r:id="rId2"/>
  </p:sldMasterIdLst>
  <p:notesMasterIdLst>
    <p:notesMasterId r:id="rId63"/>
  </p:notesMasterIdLst>
  <p:sldIdLst>
    <p:sldId id="256" r:id="rId3"/>
    <p:sldId id="987" r:id="rId4"/>
    <p:sldId id="1027" r:id="rId5"/>
    <p:sldId id="988" r:id="rId6"/>
    <p:sldId id="1028" r:id="rId7"/>
    <p:sldId id="889" r:id="rId8"/>
    <p:sldId id="279" r:id="rId9"/>
    <p:sldId id="1079" r:id="rId10"/>
    <p:sldId id="1067" r:id="rId11"/>
    <p:sldId id="1069" r:id="rId12"/>
    <p:sldId id="1068" r:id="rId13"/>
    <p:sldId id="1070" r:id="rId14"/>
    <p:sldId id="280" r:id="rId15"/>
    <p:sldId id="1082" r:id="rId16"/>
    <p:sldId id="1083" r:id="rId17"/>
    <p:sldId id="1084" r:id="rId18"/>
    <p:sldId id="1085" r:id="rId19"/>
    <p:sldId id="1074" r:id="rId20"/>
    <p:sldId id="1078" r:id="rId21"/>
    <p:sldId id="1076" r:id="rId22"/>
    <p:sldId id="1077" r:id="rId23"/>
    <p:sldId id="1072" r:id="rId24"/>
    <p:sldId id="1071" r:id="rId25"/>
    <p:sldId id="1073" r:id="rId26"/>
    <p:sldId id="1029" r:id="rId27"/>
    <p:sldId id="1030" r:id="rId28"/>
    <p:sldId id="1031" r:id="rId29"/>
    <p:sldId id="1039" r:id="rId30"/>
    <p:sldId id="1034" r:id="rId31"/>
    <p:sldId id="1036" r:id="rId32"/>
    <p:sldId id="1037" r:id="rId33"/>
    <p:sldId id="1038" r:id="rId34"/>
    <p:sldId id="1042" r:id="rId35"/>
    <p:sldId id="1041" r:id="rId36"/>
    <p:sldId id="1044" r:id="rId37"/>
    <p:sldId id="1045" r:id="rId38"/>
    <p:sldId id="1046" r:id="rId39"/>
    <p:sldId id="1047" r:id="rId40"/>
    <p:sldId id="1032" r:id="rId41"/>
    <p:sldId id="1033" r:id="rId42"/>
    <p:sldId id="1048" r:id="rId43"/>
    <p:sldId id="1066" r:id="rId44"/>
    <p:sldId id="1051" r:id="rId45"/>
    <p:sldId id="1050" r:id="rId46"/>
    <p:sldId id="1052" r:id="rId47"/>
    <p:sldId id="1055" r:id="rId48"/>
    <p:sldId id="1053" r:id="rId49"/>
    <p:sldId id="1081" r:id="rId50"/>
    <p:sldId id="1056" r:id="rId51"/>
    <p:sldId id="1057" r:id="rId52"/>
    <p:sldId id="1058" r:id="rId53"/>
    <p:sldId id="1059" r:id="rId54"/>
    <p:sldId id="1060" r:id="rId55"/>
    <p:sldId id="1061" r:id="rId56"/>
    <p:sldId id="1054" r:id="rId57"/>
    <p:sldId id="1062" r:id="rId58"/>
    <p:sldId id="1063" r:id="rId59"/>
    <p:sldId id="1064" r:id="rId60"/>
    <p:sldId id="1075" r:id="rId61"/>
    <p:sldId id="1080" r:id="rId6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A50021"/>
    <a:srgbClr val="000000"/>
    <a:srgbClr val="9933FF"/>
    <a:srgbClr val="006600"/>
    <a:srgbClr val="0065B0"/>
    <a:srgbClr val="D18C01"/>
    <a:srgbClr val="004D86"/>
    <a:srgbClr val="FF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1930" autoAdjust="0"/>
  </p:normalViewPr>
  <p:slideViewPr>
    <p:cSldViewPr snapToGrid="0">
      <p:cViewPr varScale="1">
        <p:scale>
          <a:sx n="131" d="100"/>
          <a:sy n="131" d="100"/>
        </p:scale>
        <p:origin x="1758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1812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72200E-9F1D-4CC3-B269-1711E9F395A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914400" y="990600"/>
            <a:ext cx="69088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842933" y="4889500"/>
            <a:ext cx="6502400" cy="319088"/>
            <a:chOff x="2288" y="3080"/>
            <a:chExt cx="3072" cy="201"/>
          </a:xfrm>
        </p:grpSpPr>
        <p:sp>
          <p:nvSpPr>
            <p:cNvPr id="6" name="AutoShape 12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7" name="AutoShape 13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</p:grpSp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31467" y="2927350"/>
            <a:ext cx="48768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248833" y="1425575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00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95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0200" y="762000"/>
            <a:ext cx="26670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762000"/>
            <a:ext cx="77978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187" y="6343650"/>
            <a:ext cx="783167" cy="4889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5A153-DD51-40D8-BB82-FD889201CB3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49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0"/>
            <a:ext cx="1066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7865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14400" y="990600"/>
            <a:ext cx="69088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4842933" y="4889500"/>
            <a:ext cx="6502400" cy="319088"/>
            <a:chOff x="2288" y="3080"/>
            <a:chExt cx="3072" cy="201"/>
          </a:xfrm>
        </p:grpSpPr>
        <p:sp>
          <p:nvSpPr>
            <p:cNvPr id="7" name="AutoShape 12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8" name="AutoShape 13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</p:grpSp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31467" y="2927350"/>
            <a:ext cx="48768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248833" y="1425575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416800" y="6553200"/>
            <a:ext cx="12192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206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8919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137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7484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86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8373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21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6939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187" y="6343650"/>
            <a:ext cx="783167" cy="4889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6F231-D078-40F3-8174-6C7E8604060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53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895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290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0200" y="762000"/>
            <a:ext cx="26670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762000"/>
            <a:ext cx="77978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715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0"/>
            <a:ext cx="1066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712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14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312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4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318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81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582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73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5"/>
          <p:cNvSpPr>
            <a:spLocks noChangeArrowheads="1"/>
          </p:cNvSpPr>
          <p:nvPr/>
        </p:nvSpPr>
        <p:spPr bwMode="auto">
          <a:xfrm>
            <a:off x="1016000" y="762000"/>
            <a:ext cx="68072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762000"/>
            <a:ext cx="1066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362200"/>
            <a:ext cx="10668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9" name="Group 21"/>
          <p:cNvGrpSpPr>
            <a:grpSpLocks/>
          </p:cNvGrpSpPr>
          <p:nvPr/>
        </p:nvGrpSpPr>
        <p:grpSpPr bwMode="auto">
          <a:xfrm>
            <a:off x="304800" y="1981200"/>
            <a:ext cx="9855200" cy="319088"/>
            <a:chOff x="144" y="1248"/>
            <a:chExt cx="4656" cy="201"/>
          </a:xfrm>
        </p:grpSpPr>
        <p:sp>
          <p:nvSpPr>
            <p:cNvPr id="1034" name="AutoShape 12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1035" name="AutoShape 20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893" r:id="rId8"/>
    <p:sldLayoutId id="2147483901" r:id="rId9"/>
    <p:sldLayoutId id="2147483902" r:id="rId10"/>
    <p:sldLayoutId id="2147483903" r:id="rId11"/>
    <p:sldLayoutId id="2147483904" r:id="rId12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5"/>
          <p:cNvSpPr>
            <a:spLocks noChangeArrowheads="1"/>
          </p:cNvSpPr>
          <p:nvPr/>
        </p:nvSpPr>
        <p:spPr bwMode="auto">
          <a:xfrm>
            <a:off x="1016000" y="762000"/>
            <a:ext cx="68072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205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762000"/>
            <a:ext cx="1066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362200"/>
            <a:ext cx="10668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2053" name="Group 21"/>
          <p:cNvGrpSpPr>
            <a:grpSpLocks/>
          </p:cNvGrpSpPr>
          <p:nvPr/>
        </p:nvGrpSpPr>
        <p:grpSpPr bwMode="auto">
          <a:xfrm>
            <a:off x="304800" y="1981200"/>
            <a:ext cx="9855200" cy="319088"/>
            <a:chOff x="144" y="1248"/>
            <a:chExt cx="4656" cy="201"/>
          </a:xfrm>
        </p:grpSpPr>
        <p:sp>
          <p:nvSpPr>
            <p:cNvPr id="1034" name="AutoShape 12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1035" name="AutoShape 20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6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youtube.com/watch?v=PFDu9oVAE-g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s://www.youtube.com/watch?v=g-Hb26agBF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1.png"/><Relationship Id="rId7" Type="http://schemas.openxmlformats.org/officeDocument/2006/relationships/image" Target="../media/image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4.jpe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210880"/>
            <a:ext cx="7391400" cy="1647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8205" y="5568441"/>
            <a:ext cx="2064195" cy="142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GB" sz="1800" b="1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Faculty of</a:t>
            </a:r>
          </a:p>
          <a:p>
            <a:pPr algn="ctr">
              <a:lnSpc>
                <a:spcPts val="5200"/>
              </a:lnSpc>
            </a:pPr>
            <a:r>
              <a:rPr lang="en-GB" sz="60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ICT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1" y="6527975"/>
            <a:ext cx="2888485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00"/>
              </a:lnSpc>
            </a:pPr>
            <a:r>
              <a:rPr lang="en-GB" sz="1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Department of</a:t>
            </a:r>
          </a:p>
          <a:p>
            <a:pPr algn="r">
              <a:lnSpc>
                <a:spcPts val="1100"/>
              </a:lnSpc>
            </a:pPr>
            <a:r>
              <a:rPr lang="en-GB" sz="1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Information Systems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4AE52AA-E45D-4314-9B93-1DC1DB298017}"/>
              </a:ext>
            </a:extLst>
          </p:cNvPr>
          <p:cNvSpPr txBox="1">
            <a:spLocks/>
          </p:cNvSpPr>
          <p:nvPr/>
        </p:nvSpPr>
        <p:spPr>
          <a:xfrm>
            <a:off x="10020436" y="88006"/>
            <a:ext cx="2081628" cy="1362176"/>
          </a:xfrm>
          <a:prstGeom prst="rect">
            <a:avLst/>
          </a:prstGeom>
          <a:solidFill>
            <a:srgbClr val="CCFF33"/>
          </a:solidFill>
          <a:ln w="28575">
            <a:solidFill>
              <a:srgbClr val="0066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b="1" dirty="0">
                <a:latin typeface="Arial Rounded MT Bold" panose="020F0704030504030204" pitchFamily="34" charset="0"/>
                <a:cs typeface="Calibri" panose="020F0502020204030204" pitchFamily="34" charset="0"/>
              </a:rPr>
              <a:t>John Abela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dirty="0">
                <a:latin typeface="Arial Rounded MT Bold" panose="020F0704030504030204" pitchFamily="34" charset="0"/>
                <a:cs typeface="Calibri" panose="020F0502020204030204" pitchFamily="34" charset="0"/>
              </a:rPr>
              <a:t>Department of CIS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u="sng" dirty="0">
                <a:solidFill>
                  <a:srgbClr val="0070C0"/>
                </a:solidFill>
              </a:rPr>
              <a:t>john.abela@um.edu.mt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dirty="0">
                <a:latin typeface="Arial Rounded MT Bold" panose="020F0704030504030204" pitchFamily="34" charset="0"/>
                <a:cs typeface="Calibri" panose="020F0502020204030204" pitchFamily="34" charset="0"/>
              </a:rPr>
              <a:t>+ 365 79367936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dirty="0">
                <a:latin typeface="Arial Rounded MT Bold" panose="020F0704030504030204" pitchFamily="34" charset="0"/>
                <a:cs typeface="Calibri" panose="020F0502020204030204" pitchFamily="34" charset="0"/>
              </a:rPr>
              <a:t>Room 1A/27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dirty="0">
                <a:latin typeface="Arial Rounded MT Bold" panose="020F0704030504030204" pitchFamily="34" charset="0"/>
                <a:cs typeface="Calibri" panose="020F0502020204030204" pitchFamily="34" charset="0"/>
              </a:rPr>
              <a:t>FICT Building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33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©John Abela, 2018-2022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600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600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FE1596-EFC1-483B-8288-924B364C6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4" y="44624"/>
            <a:ext cx="2699486" cy="6141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808F8-0E36-40F5-8653-0D8779083D44}"/>
              </a:ext>
            </a:extLst>
          </p:cNvPr>
          <p:cNvSpPr txBox="1"/>
          <p:nvPr/>
        </p:nvSpPr>
        <p:spPr>
          <a:xfrm>
            <a:off x="10843848" y="6536701"/>
            <a:ext cx="1371600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10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Updated</a:t>
            </a:r>
          </a:p>
          <a:p>
            <a:pPr algn="r">
              <a:lnSpc>
                <a:spcPts val="1000"/>
              </a:lnSpc>
            </a:pPr>
            <a:r>
              <a:rPr lang="en-GB" sz="1000" b="1" dirty="0">
                <a:latin typeface="Calibri" panose="020F0502020204030204" pitchFamily="34" charset="0"/>
                <a:cs typeface="Calibri" panose="020F0502020204030204" pitchFamily="34" charset="0"/>
              </a:rPr>
              <a:t>18-Oct-2022</a:t>
            </a:r>
          </a:p>
        </p:txBody>
      </p:sp>
      <p:pic>
        <p:nvPicPr>
          <p:cNvPr id="1026" name="Picture 2" descr="https://miro.medium.com/max/1079/0*5Iaw94wlYCTp0Gu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31" y="2362200"/>
            <a:ext cx="7880338" cy="312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0CC79B0D-3ACD-41A4-8791-2C1A577461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444128"/>
            <a:ext cx="9144000" cy="1943472"/>
          </a:xfrm>
        </p:spPr>
        <p:txBody>
          <a:bodyPr lIns="90488" tIns="44450" rIns="90488" bIns="44450" rtlCol="0" anchor="ctr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JA115</a:t>
            </a:r>
            <a:br>
              <a:rPr lang="en-US" altLang="en-US" sz="2800" b="1" dirty="0">
                <a:solidFill>
                  <a:srgbClr val="002060"/>
                </a:solidFill>
                <a:latin typeface="+mn-lt"/>
              </a:rPr>
            </a:br>
            <a:r>
              <a:rPr lang="en-US" altLang="en-US" b="1" dirty="0">
                <a:solidFill>
                  <a:srgbClr val="002060"/>
                </a:solidFill>
                <a:latin typeface="+mn-lt"/>
              </a:rPr>
              <a:t>Principal Component Analysis</a:t>
            </a:r>
            <a:br>
              <a:rPr lang="en-US" altLang="en-US" sz="4800" b="1" dirty="0">
                <a:solidFill>
                  <a:srgbClr val="002060"/>
                </a:solidFill>
                <a:latin typeface="+mn-lt"/>
              </a:rPr>
            </a:br>
            <a:r>
              <a:rPr lang="en-US" altLang="en-US" sz="4800" dirty="0">
                <a:solidFill>
                  <a:srgbClr val="002060"/>
                </a:solidFill>
                <a:latin typeface="+mn-lt"/>
              </a:rPr>
              <a:t>PCA</a:t>
            </a:r>
            <a:br>
              <a:rPr lang="en-US" altLang="en-US" sz="4800" dirty="0">
                <a:solidFill>
                  <a:srgbClr val="002060"/>
                </a:solidFill>
                <a:latin typeface="+mn-lt"/>
              </a:rPr>
            </a:b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Academic Year 2022-23</a:t>
            </a:r>
            <a:endParaRPr lang="en-US" altLang="en-US" sz="16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41FDDBF-92CD-4E85-937E-13B7A9406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9360000" cy="61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Curse of Dimensionality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5B1AAF-6AA6-465B-B4E3-B108E46551DD}"/>
              </a:ext>
            </a:extLst>
          </p:cNvPr>
          <p:cNvSpPr/>
          <p:nvPr/>
        </p:nvSpPr>
        <p:spPr>
          <a:xfrm>
            <a:off x="683999" y="792000"/>
            <a:ext cx="111671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may have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thousands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millions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E.g.,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where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distinct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words.</a:t>
            </a: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Facebook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graph, where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huge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cause a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become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sparse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some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become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meaningless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(e.g.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density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clustering).</a:t>
            </a: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complexity of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they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therefore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become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infeasible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074" name="Picture 2" descr="Image result for curse of dimensionality">
            <a:extLst>
              <a:ext uri="{FF2B5EF4-FFF2-40B4-BE49-F238E27FC236}">
                <a16:creationId xmlns:a16="http://schemas.microsoft.com/office/drawing/2014/main" id="{B3B804B7-7FD8-4E6F-90E7-B1DB92CC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79" y="3814261"/>
            <a:ext cx="7635318" cy="30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principlan component analysis">
            <a:extLst>
              <a:ext uri="{FF2B5EF4-FFF2-40B4-BE49-F238E27FC236}">
                <a16:creationId xmlns:a16="http://schemas.microsoft.com/office/drawing/2014/main" id="{3CC2A6E6-08AA-4BB6-8C22-26C6C2FB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0E82CF-7D07-45EE-851E-3573CF8C1F57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15D8CBC-B868-4330-AA5C-DC61D0BB0B53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10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F695C2-B046-4CD0-AAE4-4455AC842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en something is really, really important to you – here's what to do! -  Christian Campbell">
            <a:extLst>
              <a:ext uri="{FF2B5EF4-FFF2-40B4-BE49-F238E27FC236}">
                <a16:creationId xmlns:a16="http://schemas.microsoft.com/office/drawing/2014/main" id="{8F21BD4C-1949-4865-8DBF-4F093456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98" y="4301067"/>
            <a:ext cx="2812626" cy="255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41FDDBF-92CD-4E85-937E-13B7A9406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9360000" cy="61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 Reduction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F1659-FDA9-4789-B42F-5A53B77474B0}"/>
              </a:ext>
            </a:extLst>
          </p:cNvPr>
          <p:cNvSpPr/>
          <p:nvPr/>
        </p:nvSpPr>
        <p:spPr>
          <a:xfrm>
            <a:off x="560718" y="835975"/>
            <a:ext cx="1140518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described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fewer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dimensions,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losing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much of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be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 space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Essentially, we are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assuming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data is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we can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approximate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part in a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space.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does not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 often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brings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(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almost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some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when you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 Reduction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essentially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you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throw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features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away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compounding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features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1.</a:t>
            </a:r>
          </a:p>
        </p:txBody>
      </p:sp>
      <p:pic>
        <p:nvPicPr>
          <p:cNvPr id="10" name="Picture 2" descr="Image result for principlan component analysis">
            <a:extLst>
              <a:ext uri="{FF2B5EF4-FFF2-40B4-BE49-F238E27FC236}">
                <a16:creationId xmlns:a16="http://schemas.microsoft.com/office/drawing/2014/main" id="{99B02FB1-9CB8-4DAF-8776-A3AC0A51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8BCC68-5732-4306-BE76-761D6649F868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F55C17-FA1E-4476-8B62-DB6D08023AE5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11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D9C525-6F9C-4B3E-95A6-A3E1D7827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41FDDBF-92CD-4E85-937E-13B7A9406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9360000" cy="61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 Reduction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F1659-FDA9-4789-B42F-5A53B77474B0}"/>
              </a:ext>
            </a:extLst>
          </p:cNvPr>
          <p:cNvSpPr/>
          <p:nvPr/>
        </p:nvSpPr>
        <p:spPr>
          <a:xfrm>
            <a:off x="506575" y="986369"/>
            <a:ext cx="393249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that are </a:t>
            </a:r>
            <a:r>
              <a:rPr lang="en-US" sz="2000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merged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compounded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into a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feature.</a:t>
            </a:r>
          </a:p>
          <a:p>
            <a:pPr marL="285750" indent="-28575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such as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much to the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merged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discarded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throwing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some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away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Hopefully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will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affect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en-US" sz="2000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speedup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algorithms.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BF984F7-613E-4DD5-8FA3-05AF2F0A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67" y="936192"/>
            <a:ext cx="7467600" cy="576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Image result for principlan component analysis">
            <a:extLst>
              <a:ext uri="{FF2B5EF4-FFF2-40B4-BE49-F238E27FC236}">
                <a16:creationId xmlns:a16="http://schemas.microsoft.com/office/drawing/2014/main" id="{740E64F8-F609-4BB8-BF97-947FAC767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7F7AE9-4CCE-4690-BB08-D6A13CCAD34B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971A016E-01D8-4F54-8762-EA9E40DD32B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12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E718DC-CF92-488E-ADC4-476C43928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mera from top">
            <a:extLst>
              <a:ext uri="{FF2B5EF4-FFF2-40B4-BE49-F238E27FC236}">
                <a16:creationId xmlns:a16="http://schemas.microsoft.com/office/drawing/2014/main" id="{8A1543C5-14E1-4A7D-976A-629020A6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87193">
            <a:off x="4274617" y="869348"/>
            <a:ext cx="1179132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9360000" cy="61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Projections &amp; Taking Pictures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BEDF8-3FC2-40D7-9C0B-0282B3123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553" y="685800"/>
            <a:ext cx="5191647" cy="3652647"/>
          </a:xfrm>
          <a:prstGeom prst="rect">
            <a:avLst/>
          </a:prstGeom>
        </p:spPr>
      </p:pic>
      <p:pic>
        <p:nvPicPr>
          <p:cNvPr id="16" name="Picture 2" descr="Image result for camera from top">
            <a:extLst>
              <a:ext uri="{FF2B5EF4-FFF2-40B4-BE49-F238E27FC236}">
                <a16:creationId xmlns:a16="http://schemas.microsoft.com/office/drawing/2014/main" id="{046576ED-83E9-48C3-BE6C-0E40F88FC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6043">
            <a:off x="6095886" y="4723576"/>
            <a:ext cx="1179132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camera from top">
            <a:extLst>
              <a:ext uri="{FF2B5EF4-FFF2-40B4-BE49-F238E27FC236}">
                <a16:creationId xmlns:a16="http://schemas.microsoft.com/office/drawing/2014/main" id="{B52121C6-4ADF-4C28-B1CF-38177103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67830">
            <a:off x="10626048" y="4663022"/>
            <a:ext cx="1179132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3A9882-B915-4B24-972A-89B6E8969940}"/>
              </a:ext>
            </a:extLst>
          </p:cNvPr>
          <p:cNvCxnSpPr/>
          <p:nvPr/>
        </p:nvCxnSpPr>
        <p:spPr bwMode="auto">
          <a:xfrm>
            <a:off x="5257800" y="3590797"/>
            <a:ext cx="4419600" cy="235280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47676-D119-4360-B34C-6E3C2F9B9283}"/>
              </a:ext>
            </a:extLst>
          </p:cNvPr>
          <p:cNvCxnSpPr/>
          <p:nvPr/>
        </p:nvCxnSpPr>
        <p:spPr bwMode="auto">
          <a:xfrm flipH="1">
            <a:off x="5880484" y="2349208"/>
            <a:ext cx="804968" cy="15427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7FCE13-1117-4FC4-9610-878B5140A789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200" y="1295400"/>
            <a:ext cx="1300617" cy="255054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7B2F5D-7114-4ACD-91D2-29270BDDB45D}"/>
              </a:ext>
            </a:extLst>
          </p:cNvPr>
          <p:cNvCxnSpPr>
            <a:cxnSpLocks/>
          </p:cNvCxnSpPr>
          <p:nvPr/>
        </p:nvCxnSpPr>
        <p:spPr bwMode="auto">
          <a:xfrm flipH="1">
            <a:off x="6796440" y="3129529"/>
            <a:ext cx="671160" cy="12490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267106-CA25-4074-8E66-DC8528500CBB}"/>
              </a:ext>
            </a:extLst>
          </p:cNvPr>
          <p:cNvCxnSpPr>
            <a:cxnSpLocks/>
          </p:cNvCxnSpPr>
          <p:nvPr/>
        </p:nvCxnSpPr>
        <p:spPr bwMode="auto">
          <a:xfrm flipH="1">
            <a:off x="6685452" y="1969975"/>
            <a:ext cx="1244566" cy="23489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6A67BA-F99E-49D2-BB8B-1C850F9956BC}"/>
              </a:ext>
            </a:extLst>
          </p:cNvPr>
          <p:cNvCxnSpPr>
            <a:cxnSpLocks/>
          </p:cNvCxnSpPr>
          <p:nvPr/>
        </p:nvCxnSpPr>
        <p:spPr bwMode="auto">
          <a:xfrm flipH="1">
            <a:off x="7537554" y="3001444"/>
            <a:ext cx="935785" cy="175812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7C7EE6-E2F2-4C82-8787-FF3CF5D5BDEF}"/>
              </a:ext>
            </a:extLst>
          </p:cNvPr>
          <p:cNvCxnSpPr>
            <a:cxnSpLocks/>
          </p:cNvCxnSpPr>
          <p:nvPr/>
        </p:nvCxnSpPr>
        <p:spPr bwMode="auto">
          <a:xfrm flipH="1">
            <a:off x="8502887" y="3758269"/>
            <a:ext cx="777828" cy="14995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7D4ECE-949D-4F27-8736-2350109BE14E}"/>
              </a:ext>
            </a:extLst>
          </p:cNvPr>
          <p:cNvCxnSpPr>
            <a:cxnSpLocks/>
          </p:cNvCxnSpPr>
          <p:nvPr/>
        </p:nvCxnSpPr>
        <p:spPr bwMode="auto">
          <a:xfrm flipH="1">
            <a:off x="9220200" y="3083762"/>
            <a:ext cx="1318756" cy="25550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BE68B6-79CC-40D0-97E5-DA29030D2666}"/>
              </a:ext>
            </a:extLst>
          </p:cNvPr>
          <p:cNvCxnSpPr>
            <a:cxnSpLocks/>
          </p:cNvCxnSpPr>
          <p:nvPr/>
        </p:nvCxnSpPr>
        <p:spPr bwMode="auto">
          <a:xfrm flipH="1">
            <a:off x="8118228" y="2356966"/>
            <a:ext cx="1453722" cy="270154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75F9FB3-8691-4081-8654-A196F3D1FE45}"/>
              </a:ext>
            </a:extLst>
          </p:cNvPr>
          <p:cNvSpPr/>
          <p:nvPr/>
        </p:nvSpPr>
        <p:spPr bwMode="auto">
          <a:xfrm>
            <a:off x="6602598" y="861648"/>
            <a:ext cx="972000" cy="972000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F459319-8B2F-47A6-80AE-38F8CA2AC83B}"/>
              </a:ext>
            </a:extLst>
          </p:cNvPr>
          <p:cNvSpPr/>
          <p:nvPr/>
        </p:nvSpPr>
        <p:spPr bwMode="auto">
          <a:xfrm>
            <a:off x="7442082" y="1430576"/>
            <a:ext cx="1051284" cy="1025410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E686EB13-3C1A-4DE0-ABBA-A37A6CFDA8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9952" y="838200"/>
            <a:ext cx="6702258" cy="5619365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take a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our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angle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angle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preserves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Taking a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angle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one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statistically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preserves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most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‘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we ‘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scene to a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2-D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we try to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possible.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8733F6-D7A4-4B57-B576-23AA9B0482EE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25" name="Picture 2" descr="Image result for principlan component analysis">
            <a:extLst>
              <a:ext uri="{FF2B5EF4-FFF2-40B4-BE49-F238E27FC236}">
                <a16:creationId xmlns:a16="http://schemas.microsoft.com/office/drawing/2014/main" id="{7B816864-5817-4D7C-9EB0-FF7844871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AC9F85-0727-4A42-8FF4-9972325BBB1A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776477E0-9A3D-4EF9-A0A5-626E0B4B410A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13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11C345-4456-4821-8826-937BC31BB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44E7202-7942-4018-8EAB-8D6AC7D231CC}"/>
              </a:ext>
            </a:extLst>
          </p:cNvPr>
          <p:cNvSpPr txBox="1">
            <a:spLocks noChangeArrowheads="1"/>
          </p:cNvSpPr>
          <p:nvPr/>
        </p:nvSpPr>
        <p:spPr>
          <a:xfrm>
            <a:off x="684000" y="180000"/>
            <a:ext cx="9360000" cy="61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Housing Data….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0E4D3B7-4A51-486D-B6F2-155DED5E1023}"/>
              </a:ext>
            </a:extLst>
          </p:cNvPr>
          <p:cNvSpPr txBox="1">
            <a:spLocks noChangeArrowheads="1"/>
          </p:cNvSpPr>
          <p:nvPr/>
        </p:nvSpPr>
        <p:spPr>
          <a:xfrm>
            <a:off x="684000" y="891274"/>
            <a:ext cx="6618566" cy="56133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had the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671513" lvl="1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900" b="1" kern="0" dirty="0">
                <a:solidFill>
                  <a:srgbClr val="33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 in m</a:t>
            </a:r>
            <a:r>
              <a:rPr lang="en-US" altLang="en-US" sz="1900" b="1" kern="0" baseline="30000" dirty="0">
                <a:solidFill>
                  <a:srgbClr val="33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marL="671513" lvl="1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900" b="1" kern="0" dirty="0">
                <a:solidFill>
                  <a:srgbClr val="33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Rooms.</a:t>
            </a:r>
          </a:p>
          <a:p>
            <a:pPr marL="671513" lvl="1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900" b="1" kern="0" dirty="0">
                <a:solidFill>
                  <a:srgbClr val="33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Bathrooms.</a:t>
            </a:r>
          </a:p>
          <a:p>
            <a:pPr marL="671513" lvl="1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900" b="1" kern="0" dirty="0">
                <a:solidFill>
                  <a:srgbClr val="33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Schools nearby.</a:t>
            </a:r>
          </a:p>
          <a:p>
            <a:pPr marL="671513" lvl="1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900" b="1" kern="0" dirty="0">
                <a:solidFill>
                  <a:srgbClr val="33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Crime rate.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the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relate to the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features</a:t>
            </a:r>
            <a:r>
              <a:rPr lang="en-US" altLang="en-US" sz="2300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 to </a:t>
            </a:r>
            <a:r>
              <a:rPr lang="en-US" altLang="en-US" sz="2300" b="1" kern="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neighbourhood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 ‘</a:t>
            </a:r>
            <a:r>
              <a:rPr lang="en-US" altLang="en-US" sz="2300" b="1" kern="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neighbourhood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feature and a ‘</a:t>
            </a:r>
            <a:r>
              <a:rPr lang="en-US" altLang="en-US" sz="23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feature?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composition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into a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only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makes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the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3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</a:t>
            </a:r>
            <a:r>
              <a:rPr lang="en-US" altLang="en-US" sz="23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7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B26F88E-EC6E-4832-8916-470168E7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30" y="1906287"/>
            <a:ext cx="4642038" cy="358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63BA875-441F-4E1F-AB67-01CF4B91B2D9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Image result for principlan component analysis">
            <a:extLst>
              <a:ext uri="{FF2B5EF4-FFF2-40B4-BE49-F238E27FC236}">
                <a16:creationId xmlns:a16="http://schemas.microsoft.com/office/drawing/2014/main" id="{40C847BC-C679-40D7-9FD3-38910072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C2C83-2F03-4397-A28E-04D3AA935C15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674F9DC-72B4-42E2-837D-15FFEAE377D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14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784974-FB2C-41FC-BCCA-936116CF8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1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44E7202-7942-4018-8EAB-8D6AC7D231CC}"/>
              </a:ext>
            </a:extLst>
          </p:cNvPr>
          <p:cNvSpPr txBox="1">
            <a:spLocks noChangeArrowheads="1"/>
          </p:cNvSpPr>
          <p:nvPr/>
        </p:nvSpPr>
        <p:spPr>
          <a:xfrm>
            <a:off x="684000" y="180000"/>
            <a:ext cx="9360000" cy="61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Housing Data….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63BA875-441F-4E1F-AB67-01CF4B91B2D9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Image result for principlan component analysis">
            <a:extLst>
              <a:ext uri="{FF2B5EF4-FFF2-40B4-BE49-F238E27FC236}">
                <a16:creationId xmlns:a16="http://schemas.microsoft.com/office/drawing/2014/main" id="{40C847BC-C679-40D7-9FD3-38910072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C2C83-2F03-4397-A28E-04D3AA935C15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674F9DC-72B4-42E2-837D-15FFEAE377D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15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784974-FB2C-41FC-BCCA-936116CF8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871573-CD45-4177-89DB-71EE2F57C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454" y="1080158"/>
            <a:ext cx="9587472" cy="54360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68E34-2977-49CB-BE2C-AD5A40C18DF8}"/>
              </a:ext>
            </a:extLst>
          </p:cNvPr>
          <p:cNvCxnSpPr>
            <a:cxnSpLocks/>
          </p:cNvCxnSpPr>
          <p:nvPr/>
        </p:nvCxnSpPr>
        <p:spPr bwMode="auto">
          <a:xfrm flipV="1">
            <a:off x="3334871" y="2366682"/>
            <a:ext cx="7523629" cy="2238937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9B13D-F026-4974-8C11-B29F8F91089D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</p:spTree>
    <p:extLst>
      <p:ext uri="{BB962C8B-B14F-4D97-AF65-F5344CB8AC3E}">
        <p14:creationId xmlns:p14="http://schemas.microsoft.com/office/powerpoint/2010/main" val="6491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44E7202-7942-4018-8EAB-8D6AC7D231CC}"/>
              </a:ext>
            </a:extLst>
          </p:cNvPr>
          <p:cNvSpPr txBox="1">
            <a:spLocks noChangeArrowheads="1"/>
          </p:cNvSpPr>
          <p:nvPr/>
        </p:nvSpPr>
        <p:spPr>
          <a:xfrm>
            <a:off x="684000" y="180000"/>
            <a:ext cx="9360000" cy="61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Housing Data reduced to a Single Variable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63BA875-441F-4E1F-AB67-01CF4B91B2D9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Image result for principlan component analysis">
            <a:extLst>
              <a:ext uri="{FF2B5EF4-FFF2-40B4-BE49-F238E27FC236}">
                <a16:creationId xmlns:a16="http://schemas.microsoft.com/office/drawing/2014/main" id="{40C847BC-C679-40D7-9FD3-38910072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C2C83-2F03-4397-A28E-04D3AA935C15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674F9DC-72B4-42E2-837D-15FFEAE377D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16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784974-FB2C-41FC-BCCA-936116CF8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C6FE7A-F226-4761-9851-084ADD183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82" y="1123783"/>
            <a:ext cx="10201835" cy="5491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F6C851-23C5-4CA4-AAD2-56AB5FFC1D9B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</p:spTree>
    <p:extLst>
      <p:ext uri="{BB962C8B-B14F-4D97-AF65-F5344CB8AC3E}">
        <p14:creationId xmlns:p14="http://schemas.microsoft.com/office/powerpoint/2010/main" val="276490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44E7202-7942-4018-8EAB-8D6AC7D231CC}"/>
              </a:ext>
            </a:extLst>
          </p:cNvPr>
          <p:cNvSpPr txBox="1">
            <a:spLocks noChangeArrowheads="1"/>
          </p:cNvSpPr>
          <p:nvPr/>
        </p:nvSpPr>
        <p:spPr>
          <a:xfrm>
            <a:off x="684000" y="180000"/>
            <a:ext cx="9360000" cy="61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 Reduction in  Housing Data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63BA875-441F-4E1F-AB67-01CF4B91B2D9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Image result for principlan component analysis">
            <a:extLst>
              <a:ext uri="{FF2B5EF4-FFF2-40B4-BE49-F238E27FC236}">
                <a16:creationId xmlns:a16="http://schemas.microsoft.com/office/drawing/2014/main" id="{40C847BC-C679-40D7-9FD3-38910072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C2C83-2F03-4397-A28E-04D3AA935C15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674F9DC-72B4-42E2-837D-15FFEAE377D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17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784974-FB2C-41FC-BCCA-936116CF8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5A454B-5CD4-45F2-AB35-2D282B907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97" y="1462207"/>
            <a:ext cx="11357179" cy="451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23C337-82DC-4721-9792-317B976B7845}"/>
              </a:ext>
            </a:extLst>
          </p:cNvPr>
          <p:cNvSpPr txBox="1"/>
          <p:nvPr/>
        </p:nvSpPr>
        <p:spPr>
          <a:xfrm>
            <a:off x="7005917" y="3429000"/>
            <a:ext cx="3603812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You only merge features (columns) that are correlated.</a:t>
            </a:r>
            <a:endParaRPr lang="en-GB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45373-8DA0-4618-85EA-901D397D5817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</p:spTree>
    <p:extLst>
      <p:ext uri="{BB962C8B-B14F-4D97-AF65-F5344CB8AC3E}">
        <p14:creationId xmlns:p14="http://schemas.microsoft.com/office/powerpoint/2010/main" val="18191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Male Athletes Data Set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049C6C-2D16-4AC4-91B7-A1C6C80FB8D3}"/>
              </a:ext>
            </a:extLst>
          </p:cNvPr>
          <p:cNvSpPr/>
          <p:nvPr/>
        </p:nvSpPr>
        <p:spPr>
          <a:xfrm>
            <a:off x="500559" y="685574"/>
            <a:ext cx="656746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 we have the following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Eye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Skin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BMI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columns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 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)?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two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b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decrease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together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C00000"/>
              </a:buClr>
              <a:buSzPct val="125000"/>
            </a:pPr>
            <a:r>
              <a:rPr lang="en-US" sz="2200" b="1" dirty="0">
                <a:solidFill>
                  <a:srgbClr val="C00000"/>
                </a:solidFill>
                <a:latin typeface="Old Stamper" panose="02000500000000000000" pitchFamily="2" charset="0"/>
                <a:cs typeface="Calibri" panose="020F0502020204030204" pitchFamily="34" charset="0"/>
              </a:rPr>
              <a:t>Important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b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b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columns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098" name="Picture 2" descr="Image result for male athletes 400m">
            <a:extLst>
              <a:ext uri="{FF2B5EF4-FFF2-40B4-BE49-F238E27FC236}">
                <a16:creationId xmlns:a16="http://schemas.microsoft.com/office/drawing/2014/main" id="{09CBF9E1-3933-482B-A679-AADEDC9C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02" y="2805157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C5CE932A-ABA5-4F62-9804-6F7F0ECE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F27FD1-D167-460E-B85A-C09770E1BFA4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pic>
        <p:nvPicPr>
          <p:cNvPr id="12" name="Picture 2" descr="When something is really, really important to you – here's what to do! -  Christian Campbell">
            <a:extLst>
              <a:ext uri="{FF2B5EF4-FFF2-40B4-BE49-F238E27FC236}">
                <a16:creationId xmlns:a16="http://schemas.microsoft.com/office/drawing/2014/main" id="{B5A06F4D-6915-402F-ADB7-22E3D33C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846" y="5240087"/>
            <a:ext cx="1756151" cy="159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C397A49-E97E-4C68-87E5-D70096B03735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18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CDC454-7F92-4FAA-8892-64E5360AC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with Class Label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049C6C-2D16-4AC4-91B7-A1C6C80FB8D3}"/>
              </a:ext>
            </a:extLst>
          </p:cNvPr>
          <p:cNvSpPr/>
          <p:nvPr/>
        </p:nvSpPr>
        <p:spPr>
          <a:xfrm>
            <a:off x="554369" y="710932"/>
            <a:ext cx="97417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Note that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a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very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columns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C5CE932A-ABA5-4F62-9804-6F7F0ECE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F27FD1-D167-460E-B85A-C09770E1BFA4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D8474-484B-4DEE-9F92-293102F8A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38" y="2512444"/>
            <a:ext cx="4030965" cy="4239764"/>
          </a:xfrm>
          <a:prstGeom prst="rect">
            <a:avLst/>
          </a:prstGeom>
        </p:spPr>
      </p:pic>
      <p:pic>
        <p:nvPicPr>
          <p:cNvPr id="3074" name="Picture 2" descr="Consider The Following Training Dataset For The “P... | Chegg.com">
            <a:extLst>
              <a:ext uri="{FF2B5EF4-FFF2-40B4-BE49-F238E27FC236}">
                <a16:creationId xmlns:a16="http://schemas.microsoft.com/office/drawing/2014/main" id="{7E0BD5E5-F22D-4946-B6C2-A4AE311E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2513364"/>
            <a:ext cx="5280025" cy="41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44BD77-1371-454F-A8CE-373298FFD3BC}"/>
              </a:ext>
            </a:extLst>
          </p:cNvPr>
          <p:cNvSpPr txBox="1"/>
          <p:nvPr/>
        </p:nvSpPr>
        <p:spPr>
          <a:xfrm>
            <a:off x="9649758" y="1289404"/>
            <a:ext cx="161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</a:p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a feature and the class label</a:t>
            </a:r>
            <a:endParaRPr lang="en-GB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90312-89F5-4523-B3CA-13D7C7333B65}"/>
              </a:ext>
            </a:extLst>
          </p:cNvPr>
          <p:cNvSpPr txBox="1"/>
          <p:nvPr/>
        </p:nvSpPr>
        <p:spPr>
          <a:xfrm>
            <a:off x="3740404" y="1688632"/>
            <a:ext cx="1888192" cy="61555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</a:p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two  features</a:t>
            </a:r>
            <a:endParaRPr lang="en-GB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E18B6F-52A1-4532-B8D5-29EC556006BF}"/>
              </a:ext>
            </a:extLst>
          </p:cNvPr>
          <p:cNvCxnSpPr>
            <a:cxnSpLocks/>
          </p:cNvCxnSpPr>
          <p:nvPr/>
        </p:nvCxnSpPr>
        <p:spPr bwMode="auto">
          <a:xfrm flipH="1">
            <a:off x="4089400" y="2254250"/>
            <a:ext cx="381000" cy="25819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5B110C-7BF1-4AA2-A671-EC1B04C5ECE1}"/>
              </a:ext>
            </a:extLst>
          </p:cNvPr>
          <p:cNvCxnSpPr>
            <a:cxnSpLocks/>
            <a:endCxn id="3074" idx="0"/>
          </p:cNvCxnSpPr>
          <p:nvPr/>
        </p:nvCxnSpPr>
        <p:spPr bwMode="auto">
          <a:xfrm>
            <a:off x="4882113" y="2254250"/>
            <a:ext cx="151850" cy="25911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869B2B-0E5C-4261-8AD4-C501F21EE67A}"/>
              </a:ext>
            </a:extLst>
          </p:cNvPr>
          <p:cNvCxnSpPr>
            <a:cxnSpLocks/>
          </p:cNvCxnSpPr>
          <p:nvPr/>
        </p:nvCxnSpPr>
        <p:spPr bwMode="auto">
          <a:xfrm flipH="1">
            <a:off x="10147300" y="2088439"/>
            <a:ext cx="209550" cy="42400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898D2-479E-43E9-9CC2-56E76701B854}"/>
              </a:ext>
            </a:extLst>
          </p:cNvPr>
          <p:cNvCxnSpPr>
            <a:cxnSpLocks/>
          </p:cNvCxnSpPr>
          <p:nvPr/>
        </p:nvCxnSpPr>
        <p:spPr bwMode="auto">
          <a:xfrm>
            <a:off x="10768563" y="2088439"/>
            <a:ext cx="667787" cy="42400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C910D02-36EB-409D-88EA-C2F50133790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19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39948-9A6A-47D2-B5A4-63217BADA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1120" y="116632"/>
            <a:ext cx="10512425" cy="738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Core Topics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717756" y="801629"/>
            <a:ext cx="11049000" cy="581751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sz="2200" dirty="0">
                <a:solidFill>
                  <a:srgbClr val="000000"/>
                </a:solidFill>
              </a:rPr>
              <a:t>‘</a:t>
            </a:r>
            <a:r>
              <a:rPr lang="en-GB" sz="2200" b="1" dirty="0">
                <a:solidFill>
                  <a:srgbClr val="0070C0"/>
                </a:solidFill>
              </a:rPr>
              <a:t>Core</a:t>
            </a:r>
            <a:r>
              <a:rPr lang="en-GB" sz="2200" dirty="0">
                <a:solidFill>
                  <a:srgbClr val="000000"/>
                </a:solidFill>
              </a:rPr>
              <a:t> </a:t>
            </a:r>
            <a:r>
              <a:rPr lang="en-GB" sz="2200" b="1" dirty="0">
                <a:solidFill>
                  <a:srgbClr val="0070C0"/>
                </a:solidFill>
              </a:rPr>
              <a:t>Topic</a:t>
            </a:r>
            <a:r>
              <a:rPr lang="en-GB" sz="2200" dirty="0">
                <a:solidFill>
                  <a:srgbClr val="000000"/>
                </a:solidFill>
              </a:rPr>
              <a:t>’ modules are those that are </a:t>
            </a:r>
            <a:r>
              <a:rPr lang="en-GB" sz="2200" b="1" dirty="0">
                <a:solidFill>
                  <a:srgbClr val="0070C0"/>
                </a:solidFill>
              </a:rPr>
              <a:t>used</a:t>
            </a:r>
            <a:r>
              <a:rPr lang="en-GB" sz="2200" dirty="0">
                <a:solidFill>
                  <a:srgbClr val="000000"/>
                </a:solidFill>
              </a:rPr>
              <a:t> in </a:t>
            </a:r>
            <a:r>
              <a:rPr lang="en-GB" sz="2200" b="1" dirty="0">
                <a:solidFill>
                  <a:srgbClr val="0070C0"/>
                </a:solidFill>
              </a:rPr>
              <a:t>more</a:t>
            </a:r>
            <a:r>
              <a:rPr lang="en-GB" sz="2200" dirty="0">
                <a:solidFill>
                  <a:srgbClr val="000000"/>
                </a:solidFill>
              </a:rPr>
              <a:t> than </a:t>
            </a:r>
            <a:r>
              <a:rPr lang="en-GB" sz="2200" b="1" dirty="0">
                <a:solidFill>
                  <a:srgbClr val="0070C0"/>
                </a:solidFill>
              </a:rPr>
              <a:t>one</a:t>
            </a:r>
            <a:r>
              <a:rPr lang="en-GB" sz="2200" dirty="0">
                <a:solidFill>
                  <a:srgbClr val="000000"/>
                </a:solidFill>
              </a:rPr>
              <a:t> study unit. They </a:t>
            </a:r>
            <a:r>
              <a:rPr lang="en-GB" sz="2200" b="1" dirty="0">
                <a:solidFill>
                  <a:srgbClr val="0070C0"/>
                </a:solidFill>
              </a:rPr>
              <a:t>may</a:t>
            </a:r>
            <a:r>
              <a:rPr lang="en-GB" sz="2200" dirty="0">
                <a:solidFill>
                  <a:srgbClr val="000000"/>
                </a:solidFill>
              </a:rPr>
              <a:t> </a:t>
            </a:r>
            <a:r>
              <a:rPr lang="en-GB" sz="2200" b="1" dirty="0">
                <a:solidFill>
                  <a:srgbClr val="0070C0"/>
                </a:solidFill>
              </a:rPr>
              <a:t>also</a:t>
            </a:r>
            <a:r>
              <a:rPr lang="en-GB" sz="2200" dirty="0">
                <a:solidFill>
                  <a:srgbClr val="000000"/>
                </a:solidFill>
              </a:rPr>
              <a:t> be short </a:t>
            </a:r>
            <a:r>
              <a:rPr lang="en-GB" sz="2200" b="1" dirty="0">
                <a:solidFill>
                  <a:srgbClr val="0070C0"/>
                </a:solidFill>
              </a:rPr>
              <a:t>revision</a:t>
            </a:r>
            <a:r>
              <a:rPr lang="en-GB" sz="2200" dirty="0">
                <a:solidFill>
                  <a:srgbClr val="000000"/>
                </a:solidFill>
              </a:rPr>
              <a:t> or ‘</a:t>
            </a:r>
            <a:r>
              <a:rPr lang="en-GB" sz="2200" b="1" dirty="0">
                <a:solidFill>
                  <a:srgbClr val="0070C0"/>
                </a:solidFill>
              </a:rPr>
              <a:t>transition</a:t>
            </a:r>
            <a:r>
              <a:rPr lang="en-GB" sz="2200" dirty="0">
                <a:solidFill>
                  <a:srgbClr val="000000"/>
                </a:solidFill>
              </a:rPr>
              <a:t>’ topics.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GB" sz="800" dirty="0"/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JA101</a:t>
            </a:r>
            <a:r>
              <a:rPr lang="en-GB" sz="2000" dirty="0">
                <a:solidFill>
                  <a:srgbClr val="000000"/>
                </a:solidFill>
              </a:rPr>
              <a:t> – What is AI?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JA102</a:t>
            </a:r>
            <a:r>
              <a:rPr lang="en-GB" sz="2000" dirty="0">
                <a:solidFill>
                  <a:srgbClr val="000000"/>
                </a:solidFill>
              </a:rPr>
              <a:t> – Big Data Analytics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JA103</a:t>
            </a:r>
            <a:r>
              <a:rPr lang="en-GB" sz="2000" dirty="0">
                <a:solidFill>
                  <a:srgbClr val="000000"/>
                </a:solidFill>
              </a:rPr>
              <a:t> – Machine Learning - Principles &amp; Concepts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JA104</a:t>
            </a:r>
            <a:r>
              <a:rPr lang="en-GB" sz="2000" dirty="0">
                <a:solidFill>
                  <a:srgbClr val="000000"/>
                </a:solidFill>
              </a:rPr>
              <a:t> – Discrete Mathematics for DS&amp;A.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JA105</a:t>
            </a:r>
            <a:r>
              <a:rPr lang="en-GB" sz="2000" dirty="0">
                <a:solidFill>
                  <a:srgbClr val="000000"/>
                </a:solidFill>
              </a:rPr>
              <a:t> – Backpropagation Neural Networks I &amp; II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JA106</a:t>
            </a:r>
            <a:r>
              <a:rPr lang="en-GB" sz="2000" dirty="0">
                <a:solidFill>
                  <a:srgbClr val="000000"/>
                </a:solidFill>
              </a:rPr>
              <a:t> – Statistics &amp; Probability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JA107</a:t>
            </a:r>
            <a:r>
              <a:rPr lang="en-GB" sz="2000" dirty="0">
                <a:solidFill>
                  <a:srgbClr val="000000"/>
                </a:solidFill>
              </a:rPr>
              <a:t> – Cryptography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JA108</a:t>
            </a:r>
            <a:r>
              <a:rPr lang="en-GB" sz="2000" dirty="0">
                <a:solidFill>
                  <a:srgbClr val="000000"/>
                </a:solidFill>
              </a:rPr>
              <a:t> – Blockchain &amp; DLTs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JA109</a:t>
            </a:r>
            <a:r>
              <a:rPr lang="en-GB" sz="2000" dirty="0">
                <a:solidFill>
                  <a:srgbClr val="000000"/>
                </a:solidFill>
              </a:rPr>
              <a:t> – Deep Learning &amp; Convolutional Neural Networks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JA110</a:t>
            </a:r>
            <a:r>
              <a:rPr lang="en-GB" sz="2000" dirty="0">
                <a:solidFill>
                  <a:srgbClr val="000000"/>
                </a:solidFill>
              </a:rPr>
              <a:t> – Fourier Transforms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JA111</a:t>
            </a:r>
            <a:r>
              <a:rPr lang="en-GB" sz="2000" dirty="0">
                <a:solidFill>
                  <a:srgbClr val="000000"/>
                </a:solidFill>
              </a:rPr>
              <a:t> – Quantum Computing I &amp; II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JA112</a:t>
            </a:r>
            <a:r>
              <a:rPr lang="en-GB" sz="2000" dirty="0">
                <a:solidFill>
                  <a:srgbClr val="000000"/>
                </a:solidFill>
              </a:rPr>
              <a:t> – Decision Trees and the ID3 Algorithm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</a:rPr>
              <a:t>JA113</a:t>
            </a:r>
            <a:r>
              <a:rPr lang="en-GB" sz="2000" dirty="0">
                <a:solidFill>
                  <a:srgbClr val="000000"/>
                </a:solidFill>
              </a:rPr>
              <a:t> – Eigen Values and Eigen Vectors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</a:rPr>
              <a:t>JA114</a:t>
            </a:r>
            <a:r>
              <a:rPr lang="en-GB" sz="2000" dirty="0">
                <a:solidFill>
                  <a:srgbClr val="000000"/>
                </a:solidFill>
              </a:rPr>
              <a:t> – Data Clustering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</a:rPr>
              <a:t>JA115</a:t>
            </a:r>
            <a:r>
              <a:rPr lang="en-GB" sz="2000" dirty="0">
                <a:solidFill>
                  <a:srgbClr val="000000"/>
                </a:solidFill>
              </a:rPr>
              <a:t> – </a:t>
            </a:r>
            <a:r>
              <a:rPr lang="en-GB" sz="2000" b="1" dirty="0">
                <a:solidFill>
                  <a:srgbClr val="0070C0"/>
                </a:solidFill>
              </a:rPr>
              <a:t>Principle Component Analysis</a:t>
            </a:r>
          </a:p>
          <a:p>
            <a:pPr>
              <a:spcBef>
                <a:spcPts val="0"/>
              </a:spcBef>
            </a:pPr>
            <a:endParaRPr lang="en-GB" sz="2200" dirty="0"/>
          </a:p>
          <a:p>
            <a:pPr eaLnBrk="1" hangingPunct="1">
              <a:spcBef>
                <a:spcPts val="0"/>
              </a:spcBef>
              <a:buClr>
                <a:schemeClr val="accent6">
                  <a:lumMod val="75000"/>
                </a:schemeClr>
              </a:buClr>
            </a:pPr>
            <a:endParaRPr lang="en-US" altLang="en-US" sz="2200" dirty="0"/>
          </a:p>
        </p:txBody>
      </p:sp>
      <p:sp>
        <p:nvSpPr>
          <p:cNvPr id="8" name="Right Arrow 4">
            <a:extLst>
              <a:ext uri="{FF2B5EF4-FFF2-40B4-BE49-F238E27FC236}">
                <a16:creationId xmlns:a16="http://schemas.microsoft.com/office/drawing/2014/main" id="{84B9113B-9459-4AE8-9459-2A56EA09CFAD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 bwMode="auto">
          <a:xfrm>
            <a:off x="1088780" y="5920402"/>
            <a:ext cx="5990505" cy="304800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" name="Picture 2" descr="Image result for principlan component analys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9741B8-D78A-4936-BBBF-6FF6A8AD0EC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3F2269-0DB8-4E14-BB03-13D7CD7D57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" y="6367514"/>
            <a:ext cx="548013" cy="48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6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71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71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7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7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7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7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71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0" fill="hold"/>
                                        <p:tgtEl>
                                          <p:spTgt spid="71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8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" fill="hold"/>
                                        <p:tgtEl>
                                          <p:spTgt spid="717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" fill="hold"/>
                                        <p:tgtEl>
                                          <p:spTgt spid="717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00" fill="hold"/>
                                        <p:tgtEl>
                                          <p:spTgt spid="717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0" fill="hold"/>
                                        <p:tgtEl>
                                          <p:spTgt spid="717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2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4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3FF876-FEF8-412E-9B97-0816026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71" y="2447624"/>
            <a:ext cx="5565978" cy="4286701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Compounding Features (columns)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5090745" y="6426436"/>
            <a:ext cx="2424915" cy="135000"/>
            <a:chOff x="8560654" y="4668918"/>
            <a:chExt cx="3233220" cy="18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BB416C-EA9B-4D47-9403-400E758A9286}"/>
                </a:ext>
              </a:extLst>
            </p:cNvPr>
            <p:cNvSpPr/>
            <p:nvPr/>
          </p:nvSpPr>
          <p:spPr bwMode="auto">
            <a:xfrm>
              <a:off x="8969156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AEB5300-4F9A-4B0E-A234-6624732C21B9}"/>
                </a:ext>
              </a:extLst>
            </p:cNvPr>
            <p:cNvSpPr/>
            <p:nvPr/>
          </p:nvSpPr>
          <p:spPr bwMode="auto">
            <a:xfrm>
              <a:off x="8560654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026E19-2E16-42EF-92B4-29648E73967A}"/>
                </a:ext>
              </a:extLst>
            </p:cNvPr>
            <p:cNvSpPr/>
            <p:nvPr/>
          </p:nvSpPr>
          <p:spPr bwMode="auto">
            <a:xfrm>
              <a:off x="9937228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CB106B-203B-4AC2-8B72-97FE862C396F}"/>
                </a:ext>
              </a:extLst>
            </p:cNvPr>
            <p:cNvSpPr/>
            <p:nvPr/>
          </p:nvSpPr>
          <p:spPr bwMode="auto">
            <a:xfrm>
              <a:off x="11613874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F161E4-85A4-45E3-BBA7-F35D44D5715C}"/>
                </a:ext>
              </a:extLst>
            </p:cNvPr>
            <p:cNvSpPr/>
            <p:nvPr/>
          </p:nvSpPr>
          <p:spPr bwMode="auto">
            <a:xfrm>
              <a:off x="10905300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0638A2-1120-46DD-8609-0E7EF2CCB1AE}"/>
              </a:ext>
            </a:extLst>
          </p:cNvPr>
          <p:cNvCxnSpPr>
            <a:cxnSpLocks/>
          </p:cNvCxnSpPr>
          <p:nvPr/>
        </p:nvCxnSpPr>
        <p:spPr bwMode="auto">
          <a:xfrm>
            <a:off x="4242066" y="6481357"/>
            <a:ext cx="4154056" cy="1046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B049C6C-2D16-4AC4-91B7-A1C6C80FB8D3}"/>
              </a:ext>
            </a:extLst>
          </p:cNvPr>
          <p:cNvSpPr/>
          <p:nvPr/>
        </p:nvSpPr>
        <p:spPr>
          <a:xfrm>
            <a:off x="689983" y="922853"/>
            <a:ext cx="518104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are </a:t>
            </a:r>
            <a:r>
              <a:rPr lang="en-US" sz="22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perfectly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they can be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without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losing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two columns are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perfectly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it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they ‘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exactly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together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‘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into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absolutely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C00000"/>
              </a:buClr>
              <a:buSzPct val="125000"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" descr="Image result for principlan component analysis">
            <a:extLst>
              <a:ext uri="{FF2B5EF4-FFF2-40B4-BE49-F238E27FC236}">
                <a16:creationId xmlns:a16="http://schemas.microsoft.com/office/drawing/2014/main" id="{05DBC691-E252-4289-B532-6ABCE890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0C591C-37A2-40EB-9749-741AA845802D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045017-31F1-469B-9408-4A60C6E92359}"/>
              </a:ext>
            </a:extLst>
          </p:cNvPr>
          <p:cNvSpPr txBox="1"/>
          <p:nvPr/>
        </p:nvSpPr>
        <p:spPr>
          <a:xfrm>
            <a:off x="9740719" y="1276335"/>
            <a:ext cx="12831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2-D</a:t>
            </a:r>
          </a:p>
          <a:p>
            <a:pPr algn="ctr"/>
            <a:r>
              <a:rPr lang="en-GB" sz="4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000459"/>
              </p:ext>
            </p:extLst>
          </p:nvPr>
        </p:nvGraphicFramePr>
        <p:xfrm>
          <a:off x="7560000" y="2160000"/>
          <a:ext cx="15175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72">
                  <a:extLst>
                    <a:ext uri="{9D8B030D-6E8A-4147-A177-3AD203B41FA5}">
                      <a16:colId xmlns:a16="http://schemas.microsoft.com/office/drawing/2014/main" val="2383812656"/>
                    </a:ext>
                  </a:extLst>
                </a:gridCol>
                <a:gridCol w="758772">
                  <a:extLst>
                    <a:ext uri="{9D8B030D-6E8A-4147-A177-3AD203B41FA5}">
                      <a16:colId xmlns:a16="http://schemas.microsoft.com/office/drawing/2014/main" val="3563393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0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5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0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9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2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25351"/>
                  </a:ext>
                </a:extLst>
              </a:tr>
            </a:tbl>
          </a:graphicData>
        </a:graphic>
      </p:graphicFrame>
      <p:grpSp>
        <p:nvGrpSpPr>
          <p:cNvPr id="31" name="Group 30"/>
          <p:cNvGrpSpPr/>
          <p:nvPr/>
        </p:nvGrpSpPr>
        <p:grpSpPr>
          <a:xfrm rot="18900000">
            <a:off x="9337869" y="3348795"/>
            <a:ext cx="2424915" cy="135000"/>
            <a:chOff x="8560654" y="4668918"/>
            <a:chExt cx="3233220" cy="18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ABB416C-EA9B-4D47-9403-400E758A9286}"/>
                </a:ext>
              </a:extLst>
            </p:cNvPr>
            <p:cNvSpPr/>
            <p:nvPr/>
          </p:nvSpPr>
          <p:spPr bwMode="auto">
            <a:xfrm>
              <a:off x="8969156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AEB5300-4F9A-4B0E-A234-6624732C21B9}"/>
                </a:ext>
              </a:extLst>
            </p:cNvPr>
            <p:cNvSpPr/>
            <p:nvPr/>
          </p:nvSpPr>
          <p:spPr bwMode="auto">
            <a:xfrm>
              <a:off x="8560654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026E19-2E16-42EF-92B4-29648E73967A}"/>
                </a:ext>
              </a:extLst>
            </p:cNvPr>
            <p:cNvSpPr/>
            <p:nvPr/>
          </p:nvSpPr>
          <p:spPr bwMode="auto">
            <a:xfrm>
              <a:off x="9937228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2CB106B-203B-4AC2-8B72-97FE862C396F}"/>
                </a:ext>
              </a:extLst>
            </p:cNvPr>
            <p:cNvSpPr/>
            <p:nvPr/>
          </p:nvSpPr>
          <p:spPr bwMode="auto">
            <a:xfrm>
              <a:off x="11613874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1F161E4-85A4-45E3-BBA7-F35D44D5715C}"/>
                </a:ext>
              </a:extLst>
            </p:cNvPr>
            <p:cNvSpPr/>
            <p:nvPr/>
          </p:nvSpPr>
          <p:spPr bwMode="auto">
            <a:xfrm>
              <a:off x="10905300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0638A2-1120-46DD-8609-0E7EF2CCB1AE}"/>
              </a:ext>
            </a:extLst>
          </p:cNvPr>
          <p:cNvCxnSpPr>
            <a:cxnSpLocks/>
          </p:cNvCxnSpPr>
          <p:nvPr/>
        </p:nvCxnSpPr>
        <p:spPr bwMode="auto">
          <a:xfrm rot="18900000">
            <a:off x="8489190" y="3403716"/>
            <a:ext cx="4154056" cy="1046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587659"/>
              </p:ext>
            </p:extLst>
          </p:nvPr>
        </p:nvGraphicFramePr>
        <p:xfrm>
          <a:off x="5784553" y="3913801"/>
          <a:ext cx="75877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72">
                  <a:extLst>
                    <a:ext uri="{9D8B030D-6E8A-4147-A177-3AD203B41FA5}">
                      <a16:colId xmlns:a16="http://schemas.microsoft.com/office/drawing/2014/main" val="2383812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0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5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0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9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2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253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CF2B758A-0E65-4A5E-A025-7083F2667B21}"/>
              </a:ext>
            </a:extLst>
          </p:cNvPr>
          <p:cNvSpPr txBox="1"/>
          <p:nvPr/>
        </p:nvSpPr>
        <p:spPr>
          <a:xfrm>
            <a:off x="4181450" y="4903368"/>
            <a:ext cx="12831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1-D</a:t>
            </a:r>
          </a:p>
          <a:p>
            <a:pPr algn="ctr"/>
            <a:r>
              <a:rPr lang="en-GB" sz="4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AA5C5FFD-F298-4EA6-B028-FDE557AC672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20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C2434B0-4DA1-492F-85FF-7A11152DF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1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3FF876-FEF8-412E-9B97-0816026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71" y="2447624"/>
            <a:ext cx="5565978" cy="4286701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Compounding Features (columns)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5187904" y="6409338"/>
            <a:ext cx="2424915" cy="135000"/>
            <a:chOff x="8560654" y="4668918"/>
            <a:chExt cx="3233220" cy="18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BB416C-EA9B-4D47-9403-400E758A9286}"/>
                </a:ext>
              </a:extLst>
            </p:cNvPr>
            <p:cNvSpPr/>
            <p:nvPr/>
          </p:nvSpPr>
          <p:spPr bwMode="auto">
            <a:xfrm>
              <a:off x="8969156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AEB5300-4F9A-4B0E-A234-6624732C21B9}"/>
                </a:ext>
              </a:extLst>
            </p:cNvPr>
            <p:cNvSpPr/>
            <p:nvPr/>
          </p:nvSpPr>
          <p:spPr bwMode="auto">
            <a:xfrm>
              <a:off x="8560654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026E19-2E16-42EF-92B4-29648E73967A}"/>
                </a:ext>
              </a:extLst>
            </p:cNvPr>
            <p:cNvSpPr/>
            <p:nvPr/>
          </p:nvSpPr>
          <p:spPr bwMode="auto">
            <a:xfrm>
              <a:off x="9937228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CB106B-203B-4AC2-8B72-97FE862C396F}"/>
                </a:ext>
              </a:extLst>
            </p:cNvPr>
            <p:cNvSpPr/>
            <p:nvPr/>
          </p:nvSpPr>
          <p:spPr bwMode="auto">
            <a:xfrm>
              <a:off x="11613874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F161E4-85A4-45E3-BBA7-F35D44D5715C}"/>
                </a:ext>
              </a:extLst>
            </p:cNvPr>
            <p:cNvSpPr/>
            <p:nvPr/>
          </p:nvSpPr>
          <p:spPr bwMode="auto">
            <a:xfrm>
              <a:off x="10905300" y="4668918"/>
              <a:ext cx="180000" cy="1800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0638A2-1120-46DD-8609-0E7EF2CCB1AE}"/>
              </a:ext>
            </a:extLst>
          </p:cNvPr>
          <p:cNvCxnSpPr>
            <a:cxnSpLocks/>
          </p:cNvCxnSpPr>
          <p:nvPr/>
        </p:nvCxnSpPr>
        <p:spPr bwMode="auto">
          <a:xfrm>
            <a:off x="4242066" y="6481357"/>
            <a:ext cx="4154056" cy="1046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B049C6C-2D16-4AC4-91B7-A1C6C80FB8D3}"/>
              </a:ext>
            </a:extLst>
          </p:cNvPr>
          <p:cNvSpPr/>
          <p:nvPr/>
        </p:nvSpPr>
        <p:spPr>
          <a:xfrm>
            <a:off x="689983" y="922853"/>
            <a:ext cx="51810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assumption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are </a:t>
            </a:r>
            <a:r>
              <a:rPr lang="en-US" sz="22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</a:t>
            </a:r>
            <a:r>
              <a:rPr lang="en-US" sz="2200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</a:t>
            </a:r>
            <a:r>
              <a:rPr lang="en-US" sz="2200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they can be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without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losing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 much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two columns are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it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they ‘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together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‘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into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C00000"/>
              </a:buClr>
              <a:buSzPct val="125000"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" descr="Image result for principlan component analysis">
            <a:extLst>
              <a:ext uri="{FF2B5EF4-FFF2-40B4-BE49-F238E27FC236}">
                <a16:creationId xmlns:a16="http://schemas.microsoft.com/office/drawing/2014/main" id="{05DBC691-E252-4289-B532-6ABCE890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0C591C-37A2-40EB-9749-741AA845802D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045017-31F1-469B-9408-4A60C6E92359}"/>
              </a:ext>
            </a:extLst>
          </p:cNvPr>
          <p:cNvSpPr txBox="1"/>
          <p:nvPr/>
        </p:nvSpPr>
        <p:spPr>
          <a:xfrm>
            <a:off x="9740719" y="1276335"/>
            <a:ext cx="12831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2-D</a:t>
            </a:r>
          </a:p>
          <a:p>
            <a:pPr algn="ctr"/>
            <a:r>
              <a:rPr lang="en-GB" sz="4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73857"/>
              </p:ext>
            </p:extLst>
          </p:nvPr>
        </p:nvGraphicFramePr>
        <p:xfrm>
          <a:off x="7644774" y="1274252"/>
          <a:ext cx="15175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72">
                  <a:extLst>
                    <a:ext uri="{9D8B030D-6E8A-4147-A177-3AD203B41FA5}">
                      <a16:colId xmlns:a16="http://schemas.microsoft.com/office/drawing/2014/main" val="2383812656"/>
                    </a:ext>
                  </a:extLst>
                </a:gridCol>
                <a:gridCol w="758772">
                  <a:extLst>
                    <a:ext uri="{9D8B030D-6E8A-4147-A177-3AD203B41FA5}">
                      <a16:colId xmlns:a16="http://schemas.microsoft.com/office/drawing/2014/main" val="3563393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0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5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0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9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8.73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2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25351"/>
                  </a:ext>
                </a:extLst>
              </a:tr>
            </a:tbl>
          </a:graphicData>
        </a:graphic>
      </p:graphicFrame>
      <p:sp>
        <p:nvSpPr>
          <p:cNvPr id="32" name="Oval 31">
            <a:extLst>
              <a:ext uri="{FF2B5EF4-FFF2-40B4-BE49-F238E27FC236}">
                <a16:creationId xmlns:a16="http://schemas.microsoft.com/office/drawing/2014/main" id="{2ABB416C-EA9B-4D47-9403-400E758A9286}"/>
              </a:ext>
            </a:extLst>
          </p:cNvPr>
          <p:cNvSpPr/>
          <p:nvPr/>
        </p:nvSpPr>
        <p:spPr bwMode="auto">
          <a:xfrm rot="18900000">
            <a:off x="9941136" y="3993037"/>
            <a:ext cx="135000" cy="135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EB5300-4F9A-4B0E-A234-6624732C21B9}"/>
              </a:ext>
            </a:extLst>
          </p:cNvPr>
          <p:cNvSpPr/>
          <p:nvPr/>
        </p:nvSpPr>
        <p:spPr bwMode="auto">
          <a:xfrm rot="18900000">
            <a:off x="9673219" y="4158402"/>
            <a:ext cx="135000" cy="135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026E19-2E16-42EF-92B4-29648E73967A}"/>
              </a:ext>
            </a:extLst>
          </p:cNvPr>
          <p:cNvSpPr/>
          <p:nvPr/>
        </p:nvSpPr>
        <p:spPr bwMode="auto">
          <a:xfrm rot="18900000">
            <a:off x="10351982" y="3377088"/>
            <a:ext cx="135000" cy="135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CB106B-203B-4AC2-8B72-97FE862C396F}"/>
              </a:ext>
            </a:extLst>
          </p:cNvPr>
          <p:cNvSpPr/>
          <p:nvPr/>
        </p:nvSpPr>
        <p:spPr bwMode="auto">
          <a:xfrm rot="18900000">
            <a:off x="11292434" y="2539188"/>
            <a:ext cx="135000" cy="135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1F161E4-85A4-45E3-BBA7-F35D44D5715C}"/>
              </a:ext>
            </a:extLst>
          </p:cNvPr>
          <p:cNvSpPr/>
          <p:nvPr/>
        </p:nvSpPr>
        <p:spPr bwMode="auto">
          <a:xfrm rot="18900000">
            <a:off x="10967932" y="2974788"/>
            <a:ext cx="135000" cy="135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0638A2-1120-46DD-8609-0E7EF2CCB1AE}"/>
              </a:ext>
            </a:extLst>
          </p:cNvPr>
          <p:cNvCxnSpPr>
            <a:cxnSpLocks/>
          </p:cNvCxnSpPr>
          <p:nvPr/>
        </p:nvCxnSpPr>
        <p:spPr bwMode="auto">
          <a:xfrm rot="18900000">
            <a:off x="8489190" y="3412257"/>
            <a:ext cx="4154056" cy="1046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5784553" y="3913801"/>
          <a:ext cx="75877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72">
                  <a:extLst>
                    <a:ext uri="{9D8B030D-6E8A-4147-A177-3AD203B41FA5}">
                      <a16:colId xmlns:a16="http://schemas.microsoft.com/office/drawing/2014/main" val="2383812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0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5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0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9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2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253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CF2B758A-0E65-4A5E-A025-7083F2667B21}"/>
              </a:ext>
            </a:extLst>
          </p:cNvPr>
          <p:cNvSpPr txBox="1"/>
          <p:nvPr/>
        </p:nvSpPr>
        <p:spPr>
          <a:xfrm>
            <a:off x="4181450" y="4903368"/>
            <a:ext cx="12831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1-D</a:t>
            </a:r>
          </a:p>
          <a:p>
            <a:pPr algn="ctr"/>
            <a:r>
              <a:rPr lang="en-GB" sz="4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705680"/>
              </p:ext>
            </p:extLst>
          </p:nvPr>
        </p:nvGraphicFramePr>
        <p:xfrm>
          <a:off x="6016662" y="1274252"/>
          <a:ext cx="15175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72">
                  <a:extLst>
                    <a:ext uri="{9D8B030D-6E8A-4147-A177-3AD203B41FA5}">
                      <a16:colId xmlns:a16="http://schemas.microsoft.com/office/drawing/2014/main" val="2383812656"/>
                    </a:ext>
                  </a:extLst>
                </a:gridCol>
                <a:gridCol w="758772">
                  <a:extLst>
                    <a:ext uri="{9D8B030D-6E8A-4147-A177-3AD203B41FA5}">
                      <a16:colId xmlns:a16="http://schemas.microsoft.com/office/drawing/2014/main" val="3563393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0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5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0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9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2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25351"/>
                  </a:ext>
                </a:extLst>
              </a:tr>
            </a:tbl>
          </a:graphicData>
        </a:graphic>
      </p:graphicFrame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FBCC05D8-96DE-460E-B0AC-9EFAA53C2B7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21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051199-283A-4D94-AC52-6F112A51A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32" grpId="0" animBg="1"/>
      <p:bldP spid="33" grpId="0" animBg="1"/>
      <p:bldP spid="34" grpId="0" animBg="1"/>
      <p:bldP spid="35" grpId="0" animBg="1"/>
      <p:bldP spid="36" grpId="0" animBg="1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3619B-E365-49D2-9350-19AF8C5C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5244">
            <a:off x="583876" y="3580845"/>
            <a:ext cx="4246479" cy="2513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3FF876-FEF8-412E-9B97-08160260B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97" y="1317764"/>
            <a:ext cx="7085714" cy="5457143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Compounding Features (columns)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BB416C-EA9B-4D47-9403-400E758A9286}"/>
              </a:ext>
            </a:extLst>
          </p:cNvPr>
          <p:cNvSpPr/>
          <p:nvPr/>
        </p:nvSpPr>
        <p:spPr bwMode="auto">
          <a:xfrm>
            <a:off x="8707362" y="4105078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EB5300-4F9A-4B0E-A234-6624732C21B9}"/>
              </a:ext>
            </a:extLst>
          </p:cNvPr>
          <p:cNvSpPr/>
          <p:nvPr/>
        </p:nvSpPr>
        <p:spPr bwMode="auto">
          <a:xfrm>
            <a:off x="8560654" y="4668918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026E19-2E16-42EF-92B4-29648E73967A}"/>
              </a:ext>
            </a:extLst>
          </p:cNvPr>
          <p:cNvSpPr/>
          <p:nvPr/>
        </p:nvSpPr>
        <p:spPr bwMode="auto">
          <a:xfrm>
            <a:off x="9341018" y="4197420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CB106B-203B-4AC2-8B72-97FE862C396F}"/>
              </a:ext>
            </a:extLst>
          </p:cNvPr>
          <p:cNvSpPr/>
          <p:nvPr/>
        </p:nvSpPr>
        <p:spPr bwMode="auto">
          <a:xfrm>
            <a:off x="9461018" y="3655155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F161E4-85A4-45E3-BBA7-F35D44D5715C}"/>
              </a:ext>
            </a:extLst>
          </p:cNvPr>
          <p:cNvSpPr/>
          <p:nvPr/>
        </p:nvSpPr>
        <p:spPr bwMode="auto">
          <a:xfrm>
            <a:off x="10006980" y="3729515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AD37E-C395-4D62-9A8E-3C7BFFC3E2E4}"/>
              </a:ext>
            </a:extLst>
          </p:cNvPr>
          <p:cNvSpPr/>
          <p:nvPr/>
        </p:nvSpPr>
        <p:spPr bwMode="auto">
          <a:xfrm>
            <a:off x="10510152" y="3432959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138E11-EFA5-4E57-B5F7-2FA2A2405269}"/>
              </a:ext>
            </a:extLst>
          </p:cNvPr>
          <p:cNvSpPr/>
          <p:nvPr/>
        </p:nvSpPr>
        <p:spPr bwMode="auto">
          <a:xfrm>
            <a:off x="11526674" y="3156478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6D0EF3-5CC5-4FCB-BD1E-A9CAA112B568}"/>
              </a:ext>
            </a:extLst>
          </p:cNvPr>
          <p:cNvSpPr/>
          <p:nvPr/>
        </p:nvSpPr>
        <p:spPr bwMode="auto">
          <a:xfrm>
            <a:off x="10128360" y="3156478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23714E-4390-4B85-BF35-9D00904E619F}"/>
              </a:ext>
            </a:extLst>
          </p:cNvPr>
          <p:cNvSpPr/>
          <p:nvPr/>
        </p:nvSpPr>
        <p:spPr bwMode="auto">
          <a:xfrm>
            <a:off x="10665031" y="2978159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9E172D-811B-4BD2-83D9-DC2813D5D9BB}"/>
              </a:ext>
            </a:extLst>
          </p:cNvPr>
          <p:cNvSpPr/>
          <p:nvPr/>
        </p:nvSpPr>
        <p:spPr bwMode="auto">
          <a:xfrm>
            <a:off x="11375333" y="2509250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0638A2-1120-46DD-8609-0E7EF2CCB1A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21924" y="2607257"/>
            <a:ext cx="3619484" cy="205775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B049C6C-2D16-4AC4-91B7-A1C6C80FB8D3}"/>
              </a:ext>
            </a:extLst>
          </p:cNvPr>
          <p:cNvSpPr/>
          <p:nvPr/>
        </p:nvSpPr>
        <p:spPr>
          <a:xfrm>
            <a:off x="506575" y="986369"/>
            <a:ext cx="70857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our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Athletes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dataset, if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are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they can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without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losing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too much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sz="2200" b="1" dirty="0">
                <a:solidFill>
                  <a:srgbClr val="0065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athletes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then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compounded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 we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‘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and will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adversely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affect the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our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 or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7" name="Picture 2" descr="Image result for principlan component analysis">
            <a:extLst>
              <a:ext uri="{FF2B5EF4-FFF2-40B4-BE49-F238E27FC236}">
                <a16:creationId xmlns:a16="http://schemas.microsoft.com/office/drawing/2014/main" id="{05DBC691-E252-4289-B532-6ABCE890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0C591C-37A2-40EB-9749-741AA845802D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045017-31F1-469B-9408-4A60C6E92359}"/>
              </a:ext>
            </a:extLst>
          </p:cNvPr>
          <p:cNvSpPr txBox="1"/>
          <p:nvPr/>
        </p:nvSpPr>
        <p:spPr>
          <a:xfrm>
            <a:off x="9259849" y="1493252"/>
            <a:ext cx="1083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2-D</a:t>
            </a:r>
          </a:p>
          <a:p>
            <a:pPr algn="ctr"/>
            <a:r>
              <a:rPr lang="en-GB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B758A-0E65-4A5E-A025-7083F2667B21}"/>
              </a:ext>
            </a:extLst>
          </p:cNvPr>
          <p:cNvSpPr txBox="1"/>
          <p:nvPr/>
        </p:nvSpPr>
        <p:spPr>
          <a:xfrm>
            <a:off x="3895770" y="5214776"/>
            <a:ext cx="1083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1-D</a:t>
            </a:r>
          </a:p>
          <a:p>
            <a:pPr algn="ctr"/>
            <a:r>
              <a:rPr lang="en-GB" sz="36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4B10A60C-3770-4F83-939D-5CA327E7F078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22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84CADD-AAA8-4FA9-8E18-36FAE4C80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01029 0.030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152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-0.01705 -0.0493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247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01185 0.0386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19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0.0082 0.0224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00755 -0.0136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-69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00729 -0.0171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-8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00743 0.0240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20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022E-16 L -0.00925 -0.0266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34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0743 0.0222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11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045E-16 L -0.01146 -0.0291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41FDDBF-92CD-4E85-937E-13B7A9406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9360000" cy="61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Compounding Features (columns)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FA906-8577-4296-84E0-17B26AED4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87" y="1258263"/>
            <a:ext cx="7962900" cy="5172075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B9B49155-D38F-478E-AFD0-952E02EE4E07}"/>
              </a:ext>
            </a:extLst>
          </p:cNvPr>
          <p:cNvSpPr/>
          <p:nvPr/>
        </p:nvSpPr>
        <p:spPr bwMode="auto">
          <a:xfrm rot="20257072">
            <a:off x="3206083" y="3576046"/>
            <a:ext cx="162528" cy="1385975"/>
          </a:xfrm>
          <a:prstGeom prst="leftBrace">
            <a:avLst>
              <a:gd name="adj1" fmla="val 33006"/>
              <a:gd name="adj2" fmla="val 50000"/>
            </a:avLst>
          </a:prstGeom>
          <a:noFill/>
          <a:ln w="222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B224155-8196-4F87-944D-BD4A7BC563E6}"/>
              </a:ext>
            </a:extLst>
          </p:cNvPr>
          <p:cNvSpPr/>
          <p:nvPr/>
        </p:nvSpPr>
        <p:spPr bwMode="auto">
          <a:xfrm rot="14985866">
            <a:off x="7729061" y="3657661"/>
            <a:ext cx="244994" cy="3651770"/>
          </a:xfrm>
          <a:prstGeom prst="leftBrace">
            <a:avLst>
              <a:gd name="adj1" fmla="val 62165"/>
              <a:gd name="adj2" fmla="val 50000"/>
            </a:avLst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CC0B6-8930-4BDF-A53F-A375B56275E0}"/>
              </a:ext>
            </a:extLst>
          </p:cNvPr>
          <p:cNvSpPr txBox="1"/>
          <p:nvPr/>
        </p:nvSpPr>
        <p:spPr>
          <a:xfrm>
            <a:off x="1773357" y="4276669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-spread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797E5-266E-4D17-9A2C-382D431940B6}"/>
              </a:ext>
            </a:extLst>
          </p:cNvPr>
          <p:cNvSpPr txBox="1"/>
          <p:nvPr/>
        </p:nvSpPr>
        <p:spPr>
          <a:xfrm>
            <a:off x="7766539" y="559973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-spread</a:t>
            </a:r>
          </a:p>
        </p:txBody>
      </p:sp>
      <p:pic>
        <p:nvPicPr>
          <p:cNvPr id="16" name="Picture 2" descr="Image result for principlan component analysis">
            <a:extLst>
              <a:ext uri="{FF2B5EF4-FFF2-40B4-BE49-F238E27FC236}">
                <a16:creationId xmlns:a16="http://schemas.microsoft.com/office/drawing/2014/main" id="{50215875-CCA6-4D18-8E9E-80FAF3D0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BC5BC7-63F4-48DB-AA1E-D14348947271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7AD08C4-1697-4B55-A00B-651EDB467B3A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23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DD4DCF-A1F2-421E-98BC-97B6ED8E9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7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806AE-F99C-4506-9130-3E143992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871537"/>
            <a:ext cx="11753850" cy="5114925"/>
          </a:xfrm>
          <a:prstGeom prst="rect">
            <a:avLst/>
          </a:prstGeom>
        </p:spPr>
      </p:pic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41FDDBF-92CD-4E85-937E-13B7A9406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9360000" cy="61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Compounding Features (columns)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9B49155-D38F-478E-AFD0-952E02EE4E07}"/>
              </a:ext>
            </a:extLst>
          </p:cNvPr>
          <p:cNvSpPr/>
          <p:nvPr/>
        </p:nvSpPr>
        <p:spPr bwMode="auto">
          <a:xfrm rot="16200000">
            <a:off x="2424921" y="5100337"/>
            <a:ext cx="162528" cy="1385975"/>
          </a:xfrm>
          <a:prstGeom prst="leftBrace">
            <a:avLst>
              <a:gd name="adj1" fmla="val 33006"/>
              <a:gd name="adj2" fmla="val 50000"/>
            </a:avLst>
          </a:prstGeom>
          <a:noFill/>
          <a:ln w="222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B224155-8196-4F87-944D-BD4A7BC563E6}"/>
              </a:ext>
            </a:extLst>
          </p:cNvPr>
          <p:cNvSpPr/>
          <p:nvPr/>
        </p:nvSpPr>
        <p:spPr bwMode="auto">
          <a:xfrm rot="16200000">
            <a:off x="8946234" y="3981038"/>
            <a:ext cx="244994" cy="3651770"/>
          </a:xfrm>
          <a:prstGeom prst="leftBrace">
            <a:avLst>
              <a:gd name="adj1" fmla="val 62165"/>
              <a:gd name="adj2" fmla="val 50000"/>
            </a:avLst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CC0B6-8930-4BDF-A53F-A375B56275E0}"/>
              </a:ext>
            </a:extLst>
          </p:cNvPr>
          <p:cNvSpPr txBox="1"/>
          <p:nvPr/>
        </p:nvSpPr>
        <p:spPr>
          <a:xfrm>
            <a:off x="1667985" y="5900699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-spread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797E5-266E-4D17-9A2C-382D431940B6}"/>
              </a:ext>
            </a:extLst>
          </p:cNvPr>
          <p:cNvSpPr txBox="1"/>
          <p:nvPr/>
        </p:nvSpPr>
        <p:spPr>
          <a:xfrm>
            <a:off x="8230531" y="5966184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-spread</a:t>
            </a:r>
          </a:p>
        </p:txBody>
      </p:sp>
      <p:pic>
        <p:nvPicPr>
          <p:cNvPr id="16" name="Picture 2" descr="Image result for principlan component analysis">
            <a:extLst>
              <a:ext uri="{FF2B5EF4-FFF2-40B4-BE49-F238E27FC236}">
                <a16:creationId xmlns:a16="http://schemas.microsoft.com/office/drawing/2014/main" id="{F0F4A4C2-72C9-49A6-A650-87C0F6AF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4A9FC6-2551-4609-BC69-14322FD72E03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DE3F95C-0228-4679-AE45-0DC2521EA47F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24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C28802-8595-4257-91E6-0A93359C9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Mean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ttp://www.webbmatte.se/bilder/2_2_1_neg.jpg">
            <a:extLst>
              <a:ext uri="{FF2B5EF4-FFF2-40B4-BE49-F238E27FC236}">
                <a16:creationId xmlns:a16="http://schemas.microsoft.com/office/drawing/2014/main" id="{CA188918-385D-416D-AE57-19B1616A2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32" y="4938153"/>
            <a:ext cx="645414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CBF6A0-69E0-493C-A0F1-59B454BAB391}"/>
              </a:ext>
            </a:extLst>
          </p:cNvPr>
          <p:cNvSpPr/>
          <p:nvPr/>
        </p:nvSpPr>
        <p:spPr bwMode="auto">
          <a:xfrm>
            <a:off x="4059452" y="532798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1240A7-FC33-4E86-937A-774B6632C9B9}"/>
              </a:ext>
            </a:extLst>
          </p:cNvPr>
          <p:cNvSpPr/>
          <p:nvPr/>
        </p:nvSpPr>
        <p:spPr bwMode="auto">
          <a:xfrm>
            <a:off x="5086148" y="532798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BE7E5F-953E-484D-A42D-93F8BAA8649E}"/>
              </a:ext>
            </a:extLst>
          </p:cNvPr>
          <p:cNvSpPr/>
          <p:nvPr/>
        </p:nvSpPr>
        <p:spPr bwMode="auto">
          <a:xfrm>
            <a:off x="7215739" y="532798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746000" cy="4191000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have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numbers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below.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mean is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B4B4C8-A1C6-4E19-9053-E250097029DB}"/>
              </a:ext>
            </a:extLst>
          </p:cNvPr>
          <p:cNvSpPr/>
          <p:nvPr/>
        </p:nvSpPr>
        <p:spPr bwMode="auto">
          <a:xfrm>
            <a:off x="5477172" y="532798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30" name="Picture 6" descr="Image result for formula for mean">
            <a:extLst>
              <a:ext uri="{FF2B5EF4-FFF2-40B4-BE49-F238E27FC236}">
                <a16:creationId xmlns:a16="http://schemas.microsoft.com/office/drawing/2014/main" id="{060DD935-5BED-41BF-A024-6AE25241A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34" y="2323789"/>
            <a:ext cx="46863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principlan component analysis">
            <a:extLst>
              <a:ext uri="{FF2B5EF4-FFF2-40B4-BE49-F238E27FC236}">
                <a16:creationId xmlns:a16="http://schemas.microsoft.com/office/drawing/2014/main" id="{B5168377-9525-4BFD-A065-838F5022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12F9DC-9870-4993-95F1-243353563664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EBD1347-5627-4C52-AC12-3BF9A6A3E378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25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75F351-00CC-4193-9E6B-77BB69AED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9" grpId="0" animBg="1"/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CBF6A0-69E0-493C-A0F1-59B454BAB391}"/>
              </a:ext>
            </a:extLst>
          </p:cNvPr>
          <p:cNvSpPr/>
          <p:nvPr/>
        </p:nvSpPr>
        <p:spPr bwMode="auto">
          <a:xfrm>
            <a:off x="1295400" y="586338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1240A7-FC33-4E86-937A-774B6632C9B9}"/>
              </a:ext>
            </a:extLst>
          </p:cNvPr>
          <p:cNvSpPr/>
          <p:nvPr/>
        </p:nvSpPr>
        <p:spPr bwMode="auto">
          <a:xfrm>
            <a:off x="10087174" y="586338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BE7E5F-953E-484D-A42D-93F8BAA8649E}"/>
              </a:ext>
            </a:extLst>
          </p:cNvPr>
          <p:cNvSpPr/>
          <p:nvPr/>
        </p:nvSpPr>
        <p:spPr bwMode="auto">
          <a:xfrm>
            <a:off x="5271431" y="538100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8155200" cy="3352799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have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containing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55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also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containing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99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does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tell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anything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about the ‘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or how much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‘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Afterall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if you have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freezer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then, on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you are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feeling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comfortable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B4B4C8-A1C6-4E19-9053-E250097029DB}"/>
              </a:ext>
            </a:extLst>
          </p:cNvPr>
          <p:cNvSpPr/>
          <p:nvPr/>
        </p:nvSpPr>
        <p:spPr bwMode="auto">
          <a:xfrm>
            <a:off x="5729387" y="5374698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50" name="Picture 2" descr="Image result for number line 1 to 100">
            <a:extLst>
              <a:ext uri="{FF2B5EF4-FFF2-40B4-BE49-F238E27FC236}">
                <a16:creationId xmlns:a16="http://schemas.microsoft.com/office/drawing/2014/main" id="{CA89A0B9-C974-4C3A-9D1E-754FB090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96" y="4402350"/>
            <a:ext cx="97536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05F0FB6-B47D-430A-8F01-13D4AB02CD7D}"/>
              </a:ext>
            </a:extLst>
          </p:cNvPr>
          <p:cNvSpPr/>
          <p:nvPr/>
        </p:nvSpPr>
        <p:spPr bwMode="auto">
          <a:xfrm>
            <a:off x="6157815" y="538100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10A69F-B3E6-425F-BE47-DC8A262E7D02}"/>
              </a:ext>
            </a:extLst>
          </p:cNvPr>
          <p:cNvSpPr/>
          <p:nvPr/>
        </p:nvSpPr>
        <p:spPr bwMode="auto">
          <a:xfrm>
            <a:off x="5729387" y="586740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52" name="Picture 4" descr="Image result for freezer">
            <a:extLst>
              <a:ext uri="{FF2B5EF4-FFF2-40B4-BE49-F238E27FC236}">
                <a16:creationId xmlns:a16="http://schemas.microsoft.com/office/drawing/2014/main" id="{B3B7DD36-B882-4FEA-B337-35B8D8B4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458152"/>
            <a:ext cx="1951967" cy="18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oven">
            <a:extLst>
              <a:ext uri="{FF2B5EF4-FFF2-40B4-BE49-F238E27FC236}">
                <a16:creationId xmlns:a16="http://schemas.microsoft.com/office/drawing/2014/main" id="{7352CA63-ECDE-4E0F-9AD6-40E52CCA9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633" y="1051407"/>
            <a:ext cx="2330299" cy="131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principlan component analysis">
            <a:extLst>
              <a:ext uri="{FF2B5EF4-FFF2-40B4-BE49-F238E27FC236}">
                <a16:creationId xmlns:a16="http://schemas.microsoft.com/office/drawing/2014/main" id="{262E2CC6-E77E-4813-9EE4-1F08D3DF5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3EF4CC-3443-4C21-B7EC-E03A9C0229A2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F946695-EBA6-46E6-877A-733319F1E9E5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26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445EC7-D37C-46A9-A096-2DCE76B44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9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CBF6A0-69E0-493C-A0F1-59B454BAB391}"/>
              </a:ext>
            </a:extLst>
          </p:cNvPr>
          <p:cNvSpPr/>
          <p:nvPr/>
        </p:nvSpPr>
        <p:spPr bwMode="auto">
          <a:xfrm>
            <a:off x="1295400" y="609198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1240A7-FC33-4E86-937A-774B6632C9B9}"/>
              </a:ext>
            </a:extLst>
          </p:cNvPr>
          <p:cNvSpPr/>
          <p:nvPr/>
        </p:nvSpPr>
        <p:spPr bwMode="auto">
          <a:xfrm>
            <a:off x="10087174" y="609198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BE7E5F-953E-484D-A42D-93F8BAA8649E}"/>
              </a:ext>
            </a:extLst>
          </p:cNvPr>
          <p:cNvSpPr/>
          <p:nvPr/>
        </p:nvSpPr>
        <p:spPr bwMode="auto">
          <a:xfrm>
            <a:off x="5271431" y="5546642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3999" y="914401"/>
            <a:ext cx="7635837" cy="3558837"/>
          </a:xfrm>
        </p:spPr>
        <p:txBody>
          <a:bodyPr/>
          <a:lstStyle/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Again let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{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55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 and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{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99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each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is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therefore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US" sz="2000" b="1" baseline="30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US" sz="2000" b="1" baseline="30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each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is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49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therefore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49</a:t>
            </a:r>
            <a:r>
              <a:rPr lang="en-US" altLang="en-US" sz="2000" b="1" baseline="30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49</a:t>
            </a:r>
            <a:r>
              <a:rPr lang="en-US" altLang="en-US" sz="2000" b="1" baseline="30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4802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2401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tells us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about the ‘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in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deviation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B4B4C8-A1C6-4E19-9053-E250097029DB}"/>
              </a:ext>
            </a:extLst>
          </p:cNvPr>
          <p:cNvSpPr/>
          <p:nvPr/>
        </p:nvSpPr>
        <p:spPr bwMode="auto">
          <a:xfrm>
            <a:off x="5729387" y="5540337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50" name="Picture 2" descr="Image result for number line 1 to 100">
            <a:extLst>
              <a:ext uri="{FF2B5EF4-FFF2-40B4-BE49-F238E27FC236}">
                <a16:creationId xmlns:a16="http://schemas.microsoft.com/office/drawing/2014/main" id="{CA89A0B9-C974-4C3A-9D1E-754FB090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96" y="4567989"/>
            <a:ext cx="97536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05F0FB6-B47D-430A-8F01-13D4AB02CD7D}"/>
              </a:ext>
            </a:extLst>
          </p:cNvPr>
          <p:cNvSpPr/>
          <p:nvPr/>
        </p:nvSpPr>
        <p:spPr bwMode="auto">
          <a:xfrm>
            <a:off x="6163831" y="5546642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10A69F-B3E6-425F-BE47-DC8A262E7D02}"/>
              </a:ext>
            </a:extLst>
          </p:cNvPr>
          <p:cNvSpPr/>
          <p:nvPr/>
        </p:nvSpPr>
        <p:spPr bwMode="auto">
          <a:xfrm>
            <a:off x="5719816" y="610001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DF07B8-22A9-4EB1-BD4B-ABC0F8A6FDCF}"/>
              </a:ext>
            </a:extLst>
          </p:cNvPr>
          <p:cNvCxnSpPr/>
          <p:nvPr/>
        </p:nvCxnSpPr>
        <p:spPr bwMode="auto">
          <a:xfrm>
            <a:off x="1453816" y="6168189"/>
            <a:ext cx="426600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5FBF56-75E7-4290-AA26-8310B020CBD7}"/>
              </a:ext>
            </a:extLst>
          </p:cNvPr>
          <p:cNvCxnSpPr/>
          <p:nvPr/>
        </p:nvCxnSpPr>
        <p:spPr bwMode="auto">
          <a:xfrm>
            <a:off x="5872216" y="5624765"/>
            <a:ext cx="28800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EAA223-EC9D-48BE-8D41-56F0C4EF03CD}"/>
              </a:ext>
            </a:extLst>
          </p:cNvPr>
          <p:cNvSpPr txBox="1"/>
          <p:nvPr/>
        </p:nvSpPr>
        <p:spPr>
          <a:xfrm>
            <a:off x="5462963" y="5634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C8AD9-45FB-4A62-9A1C-33E33818180C}"/>
              </a:ext>
            </a:extLst>
          </p:cNvPr>
          <p:cNvSpPr txBox="1"/>
          <p:nvPr/>
        </p:nvSpPr>
        <p:spPr>
          <a:xfrm>
            <a:off x="5902115" y="563512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1EDF9D-82BA-4172-B522-632D3108F517}"/>
              </a:ext>
            </a:extLst>
          </p:cNvPr>
          <p:cNvCxnSpPr/>
          <p:nvPr/>
        </p:nvCxnSpPr>
        <p:spPr bwMode="auto">
          <a:xfrm>
            <a:off x="5890083" y="6168189"/>
            <a:ext cx="421200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C53CF4-E8A4-4140-9796-264672C1306D}"/>
              </a:ext>
            </a:extLst>
          </p:cNvPr>
          <p:cNvSpPr txBox="1"/>
          <p:nvPr/>
        </p:nvSpPr>
        <p:spPr>
          <a:xfrm>
            <a:off x="3379974" y="6214646"/>
            <a:ext cx="413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DFAFE7-19ED-499F-9F64-F60AAA4AB5CF}"/>
              </a:ext>
            </a:extLst>
          </p:cNvPr>
          <p:cNvSpPr txBox="1"/>
          <p:nvPr/>
        </p:nvSpPr>
        <p:spPr>
          <a:xfrm>
            <a:off x="7817516" y="6168189"/>
            <a:ext cx="413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49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7F06BB-0453-4D00-AC69-BF1D21B11DA5}"/>
              </a:ext>
            </a:extLst>
          </p:cNvPr>
          <p:cNvCxnSpPr/>
          <p:nvPr/>
        </p:nvCxnSpPr>
        <p:spPr bwMode="auto">
          <a:xfrm>
            <a:off x="5427247" y="5622762"/>
            <a:ext cx="28800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pic>
        <p:nvPicPr>
          <p:cNvPr id="3074" name="Picture 2" descr="Image result for formula for variance">
            <a:extLst>
              <a:ext uri="{FF2B5EF4-FFF2-40B4-BE49-F238E27FC236}">
                <a16:creationId xmlns:a16="http://schemas.microsoft.com/office/drawing/2014/main" id="{2C132D07-1C04-447E-A70C-A7B53BB9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264" y="1411232"/>
            <a:ext cx="3269685" cy="24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principlan component analysis">
            <a:extLst>
              <a:ext uri="{FF2B5EF4-FFF2-40B4-BE49-F238E27FC236}">
                <a16:creationId xmlns:a16="http://schemas.microsoft.com/office/drawing/2014/main" id="{AA3198DF-19BB-4883-A083-5B025CCB3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ADC238-F2A4-4DE7-9A18-1ECFDDED0CD2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41009E4B-360D-4652-8BC3-F4DABFA4560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27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119F5F5-4A3F-41F8-BD01-934C592D8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8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9" grpId="0" animBg="1"/>
      <p:bldP spid="10" grpId="0" animBg="1"/>
      <p:bldP spid="13" grpId="0" animBg="1"/>
      <p:bldP spid="14" grpId="0" animBg="1"/>
      <p:bldP spid="15" grpId="0" animBg="1"/>
      <p:bldP spid="5" grpId="0"/>
      <p:bldP spid="18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AEE9C96-81F6-47C5-9DA0-5EC6F14B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7" y="2921472"/>
            <a:ext cx="8398845" cy="3834256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 of 2-D data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746000" cy="4191000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below.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do we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‘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spread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now that we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we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each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separately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projecting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data points onto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5B93B-9531-45AE-A66A-9E1DE3C38123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10" name="Picture 2" descr="Image result for principlan component analysis">
            <a:extLst>
              <a:ext uri="{FF2B5EF4-FFF2-40B4-BE49-F238E27FC236}">
                <a16:creationId xmlns:a16="http://schemas.microsoft.com/office/drawing/2014/main" id="{8607A84B-D0B9-48C4-A87F-E9A2879A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D2D2CF-BC76-4B82-8EA2-6ABA71806BD1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9925A9C-E6DC-45D9-9017-A4E43AA01BD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28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47593F-3E34-435E-915F-79A735E46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 of the </a:t>
            </a:r>
            <a:r>
              <a:rPr lang="en-US" altLang="en-US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axes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746000" cy="4191000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below we can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each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all the (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points.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projecting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0F5BC-D217-4742-BB19-BBAF2753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3240000"/>
            <a:ext cx="6583039" cy="32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C17FEE-6E8D-45F1-B32F-A1245BC5B625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13" name="Picture 2" descr="Image result for principlan component analysis">
            <a:extLst>
              <a:ext uri="{FF2B5EF4-FFF2-40B4-BE49-F238E27FC236}">
                <a16:creationId xmlns:a16="http://schemas.microsoft.com/office/drawing/2014/main" id="{85565FF3-0D7C-479F-879C-AD96AC19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AC8DEE-86E8-4ECD-B49C-5F7598120E12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17CC9F0-3361-44C2-AEDD-F73E2A1449B4}"/>
              </a:ext>
            </a:extLst>
          </p:cNvPr>
          <p:cNvSpPr/>
          <p:nvPr/>
        </p:nvSpPr>
        <p:spPr bwMode="auto">
          <a:xfrm>
            <a:off x="5769383" y="3633540"/>
            <a:ext cx="176960" cy="1570860"/>
          </a:xfrm>
          <a:prstGeom prst="leftBrace">
            <a:avLst>
              <a:gd name="adj1" fmla="val 38386"/>
              <a:gd name="adj2" fmla="val 50000"/>
            </a:avLst>
          </a:prstGeom>
          <a:noFill/>
          <a:ln w="222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17EEE68-852D-46CB-A813-A4CEC6E5F4DC}"/>
              </a:ext>
            </a:extLst>
          </p:cNvPr>
          <p:cNvSpPr/>
          <p:nvPr/>
        </p:nvSpPr>
        <p:spPr bwMode="auto">
          <a:xfrm rot="16200000">
            <a:off x="8296244" y="3145273"/>
            <a:ext cx="189256" cy="4519173"/>
          </a:xfrm>
          <a:prstGeom prst="leftBrace">
            <a:avLst>
              <a:gd name="adj1" fmla="val 41019"/>
              <a:gd name="adj2" fmla="val 50000"/>
            </a:avLst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AABBF-3B37-444F-8466-8782B09B6250}"/>
              </a:ext>
            </a:extLst>
          </p:cNvPr>
          <p:cNvSpPr txBox="1"/>
          <p:nvPr/>
        </p:nvSpPr>
        <p:spPr>
          <a:xfrm rot="16200000">
            <a:off x="4665745" y="4133821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2DC70E-1B25-4631-9957-C287E9B3944F}"/>
              </a:ext>
            </a:extLst>
          </p:cNvPr>
          <p:cNvSpPr txBox="1"/>
          <p:nvPr/>
        </p:nvSpPr>
        <p:spPr>
          <a:xfrm>
            <a:off x="7552672" y="5543489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E67E9842-4AF7-4F1B-AFD4-194AEA9E6C2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29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4BC805-A2A3-485F-944D-36889F252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1120" y="116632"/>
            <a:ext cx="10512425" cy="738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JA115</a:t>
            </a:r>
            <a:r>
              <a:rPr lang="en-US" altLang="en-US" sz="4000" dirty="0">
                <a:solidFill>
                  <a:srgbClr val="002060"/>
                </a:solidFill>
                <a:latin typeface="+mn-lt"/>
              </a:rPr>
              <a:t> – Principal Component Analysis</a:t>
            </a:r>
            <a:endParaRPr lang="en-US" altLang="en-US" sz="40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990600"/>
            <a:ext cx="11049000" cy="5817517"/>
          </a:xfrm>
        </p:spPr>
        <p:txBody>
          <a:bodyPr/>
          <a:lstStyle/>
          <a:p>
            <a:pPr marL="0" indent="0">
              <a:buNone/>
            </a:pPr>
            <a:r>
              <a:rPr lang="en-GB" sz="2200" dirty="0">
                <a:solidFill>
                  <a:srgbClr val="000000"/>
                </a:solidFill>
              </a:rPr>
              <a:t>This ‘</a:t>
            </a:r>
            <a:r>
              <a:rPr lang="en-GB" sz="2200" b="1" dirty="0">
                <a:solidFill>
                  <a:srgbClr val="0070C0"/>
                </a:solidFill>
              </a:rPr>
              <a:t>Core</a:t>
            </a:r>
            <a:r>
              <a:rPr lang="en-GB" sz="2200" dirty="0">
                <a:solidFill>
                  <a:srgbClr val="000000"/>
                </a:solidFill>
              </a:rPr>
              <a:t> </a:t>
            </a:r>
            <a:r>
              <a:rPr lang="en-GB" sz="2200" b="1" dirty="0">
                <a:solidFill>
                  <a:srgbClr val="0070C0"/>
                </a:solidFill>
              </a:rPr>
              <a:t>Topic</a:t>
            </a:r>
            <a:r>
              <a:rPr lang="en-GB" sz="2200" dirty="0">
                <a:solidFill>
                  <a:srgbClr val="000000"/>
                </a:solidFill>
              </a:rPr>
              <a:t>’ module is used in the following study units.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GB" sz="800" dirty="0"/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</a:rPr>
              <a:t>CIS2350</a:t>
            </a:r>
            <a:r>
              <a:rPr lang="en-GB" sz="2200" dirty="0">
                <a:solidFill>
                  <a:srgbClr val="000000"/>
                </a:solidFill>
              </a:rPr>
              <a:t> – Business Applications of AI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</a:rPr>
              <a:t>CIS5003</a:t>
            </a:r>
            <a:r>
              <a:rPr lang="en-GB" sz="2200" dirty="0">
                <a:solidFill>
                  <a:srgbClr val="000000"/>
                </a:solidFill>
              </a:rPr>
              <a:t> – Principles of Data Science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</a:rPr>
              <a:t>CIS5004</a:t>
            </a:r>
            <a:r>
              <a:rPr lang="en-GB" sz="2200" dirty="0">
                <a:solidFill>
                  <a:srgbClr val="000000"/>
                </a:solidFill>
              </a:rPr>
              <a:t> – Programming in Python and Principles of Data Science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</a:rPr>
              <a:t>ICS2207</a:t>
            </a:r>
            <a:r>
              <a:rPr lang="en-GB" sz="2200" dirty="0">
                <a:solidFill>
                  <a:srgbClr val="000000"/>
                </a:solidFill>
              </a:rPr>
              <a:t> – Machine Learning: Introduction to Classification, Search and Optimisation</a:t>
            </a:r>
          </a:p>
          <a:p>
            <a:pPr marL="0" indent="0">
              <a:buClr>
                <a:srgbClr val="A50021"/>
              </a:buClr>
              <a:buSzPct val="125000"/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buClr>
                <a:srgbClr val="A50021"/>
              </a:buClr>
              <a:buSzPct val="125000"/>
              <a:buNone/>
            </a:pPr>
            <a:endParaRPr lang="en-GB" sz="2200" dirty="0">
              <a:solidFill>
                <a:srgbClr val="000000"/>
              </a:solidFill>
            </a:endParaRPr>
          </a:p>
        </p:txBody>
      </p:sp>
      <p:sp>
        <p:nvSpPr>
          <p:cNvPr id="8" name="Right Arrow 4">
            <a:extLst>
              <a:ext uri="{FF2B5EF4-FFF2-40B4-BE49-F238E27FC236}">
                <a16:creationId xmlns:a16="http://schemas.microsoft.com/office/drawing/2014/main" id="{84B9113B-9459-4AE8-9459-2A56EA09CFAD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 descr="Image result for principlan component analysis">
            <a:extLst>
              <a:ext uri="{FF2B5EF4-FFF2-40B4-BE49-F238E27FC236}">
                <a16:creationId xmlns:a16="http://schemas.microsoft.com/office/drawing/2014/main" id="{5280E0C7-A0EE-44A1-8464-92B9C518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17FA8D-279C-4705-9ACA-6529E0051171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AB6BD6F-4E4E-4896-89FF-7890B47D7DA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BF95CB-3F29-4ECB-BCDB-4330CEED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 of the </a:t>
            </a:r>
            <a:r>
              <a:rPr lang="en-US" altLang="en-US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axis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746000" cy="4191000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the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you ‘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similarity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taking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your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71E13-28BF-46A6-BB8E-F2FCD842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69" y="2438400"/>
            <a:ext cx="7223019" cy="3999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E3DD4-2312-4331-83D1-92A263FD37D2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10" name="Picture 2" descr="Image result for principlan component analysis">
            <a:extLst>
              <a:ext uri="{FF2B5EF4-FFF2-40B4-BE49-F238E27FC236}">
                <a16:creationId xmlns:a16="http://schemas.microsoft.com/office/drawing/2014/main" id="{21FDE5DF-DA56-44F2-97E4-C3DE1850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26F64F-EEA9-4088-B9E2-3E467293B7E6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9794F2F-30A6-40E6-840F-B4C6C294705D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30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BED19C-F1C0-4EBE-A36B-E3F812E27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4A152C-D653-4258-9F97-81BBB7319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91" y="3193759"/>
            <a:ext cx="8499709" cy="3829221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 of the </a:t>
            </a:r>
            <a:r>
              <a:rPr lang="en-US" altLang="en-US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axes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746000" cy="4191000"/>
          </a:xfrm>
        </p:spPr>
        <p:txBody>
          <a:bodyPr/>
          <a:lstStyle/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axis.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throw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away the 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Again, do you again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similarity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taking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agree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axis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preserves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more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axis?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are doing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 if we had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it 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01CB2-5E23-4899-8AD2-354FD5E05878}"/>
              </a:ext>
            </a:extLst>
          </p:cNvPr>
          <p:cNvSpPr/>
          <p:nvPr/>
        </p:nvSpPr>
        <p:spPr bwMode="auto">
          <a:xfrm>
            <a:off x="7275096" y="607394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95DE2A-C211-4C16-850F-9F6735977544}"/>
              </a:ext>
            </a:extLst>
          </p:cNvPr>
          <p:cNvSpPr/>
          <p:nvPr/>
        </p:nvSpPr>
        <p:spPr bwMode="auto">
          <a:xfrm>
            <a:off x="3968416" y="450382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9C4804-330C-4FC0-A297-EB0943EC0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42" y="655722"/>
            <a:ext cx="2624758" cy="1846681"/>
          </a:xfrm>
          <a:prstGeom prst="rect">
            <a:avLst/>
          </a:prstGeom>
        </p:spPr>
      </p:pic>
      <p:pic>
        <p:nvPicPr>
          <p:cNvPr id="15" name="Picture 2" descr="Image result for camera from top">
            <a:extLst>
              <a:ext uri="{FF2B5EF4-FFF2-40B4-BE49-F238E27FC236}">
                <a16:creationId xmlns:a16="http://schemas.microsoft.com/office/drawing/2014/main" id="{D51CD825-15F0-4070-B186-E2426AAA9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6043">
            <a:off x="9112865" y="2350915"/>
            <a:ext cx="663815" cy="66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82EC0B-2205-445D-A107-DC43C22C1121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17" name="Picture 2" descr="Image result for principlan component analysis">
            <a:extLst>
              <a:ext uri="{FF2B5EF4-FFF2-40B4-BE49-F238E27FC236}">
                <a16:creationId xmlns:a16="http://schemas.microsoft.com/office/drawing/2014/main" id="{C4AFC5FC-6B8E-421F-8383-5D02E360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E0963D-6059-464C-8452-FDE61AF45ACF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ED515F-F405-4BD0-9986-7936E4A6D9BD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31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A56057-9B53-4D8E-84EA-DEB42B66BF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4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5869200" cy="4191000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orthogonal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rarely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such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cases?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EE9C96-81F6-47C5-9DA0-5EC6F14B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8207">
            <a:off x="5737941" y="2062074"/>
            <a:ext cx="6672597" cy="3046186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8EA2DE1C-A8BA-4B1E-B99D-6C7FDABFE901}"/>
              </a:ext>
            </a:extLst>
          </p:cNvPr>
          <p:cNvSpPr/>
          <p:nvPr/>
        </p:nvSpPr>
        <p:spPr bwMode="auto">
          <a:xfrm>
            <a:off x="6959124" y="1947730"/>
            <a:ext cx="205681" cy="3657600"/>
          </a:xfrm>
          <a:prstGeom prst="leftBrace">
            <a:avLst>
              <a:gd name="adj1" fmla="val 33006"/>
              <a:gd name="adj2" fmla="val 50000"/>
            </a:avLst>
          </a:prstGeom>
          <a:noFill/>
          <a:ln w="222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087D1EA-6D46-4BBF-9C84-91EEE63645F3}"/>
              </a:ext>
            </a:extLst>
          </p:cNvPr>
          <p:cNvSpPr/>
          <p:nvPr/>
        </p:nvSpPr>
        <p:spPr bwMode="auto">
          <a:xfrm rot="16200000">
            <a:off x="9228465" y="3980202"/>
            <a:ext cx="212073" cy="3886198"/>
          </a:xfrm>
          <a:prstGeom prst="leftBrace">
            <a:avLst>
              <a:gd name="adj1" fmla="val 62165"/>
              <a:gd name="adj2" fmla="val 50000"/>
            </a:avLst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A4B6-A892-4899-A6CE-37C70E9F5BD5}"/>
              </a:ext>
            </a:extLst>
          </p:cNvPr>
          <p:cNvSpPr txBox="1"/>
          <p:nvPr/>
        </p:nvSpPr>
        <p:spPr>
          <a:xfrm rot="16200000">
            <a:off x="5889417" y="3533745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77C12-B894-4B8A-8CC3-61E1BDDACFA1}"/>
              </a:ext>
            </a:extLst>
          </p:cNvPr>
          <p:cNvSpPr txBox="1"/>
          <p:nvPr/>
        </p:nvSpPr>
        <p:spPr>
          <a:xfrm>
            <a:off x="8496301" y="6071936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9E6675-B73B-4970-941C-71F96FE45148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15" name="Picture 2" descr="Image result for principlan component analysis">
            <a:extLst>
              <a:ext uri="{FF2B5EF4-FFF2-40B4-BE49-F238E27FC236}">
                <a16:creationId xmlns:a16="http://schemas.microsoft.com/office/drawing/2014/main" id="{707FC422-365A-4A23-96ED-09CE3736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56BEA3-7C75-4080-97CD-FBABA7DB5A42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DA3B2255-6678-45B0-BD21-5797E3F7667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32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C2C702-5680-438B-8114-412D54380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6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0" grpId="0" animBg="1"/>
      <p:bldP spid="4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AEE9C96-81F6-47C5-9DA0-5EC6F14B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9520">
            <a:off x="7193738" y="2776075"/>
            <a:ext cx="5036820" cy="2299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20778B-8777-4C1D-A945-E1D8F371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8207">
            <a:off x="603343" y="2802931"/>
            <a:ext cx="5036820" cy="2299418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974600" cy="1447799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2 </a:t>
            </a:r>
            <a:r>
              <a:rPr lang="en-US" altLang="en-US" sz="23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datsets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exactly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EA2DE1C-A8BA-4B1E-B99D-6C7FDABFE901}"/>
              </a:ext>
            </a:extLst>
          </p:cNvPr>
          <p:cNvSpPr/>
          <p:nvPr/>
        </p:nvSpPr>
        <p:spPr bwMode="auto">
          <a:xfrm>
            <a:off x="7836573" y="2721350"/>
            <a:ext cx="176463" cy="2760945"/>
          </a:xfrm>
          <a:prstGeom prst="leftBrace">
            <a:avLst>
              <a:gd name="adj1" fmla="val 71800"/>
              <a:gd name="adj2" fmla="val 50000"/>
            </a:avLst>
          </a:prstGeom>
          <a:noFill/>
          <a:ln w="222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087D1EA-6D46-4BBF-9C84-91EEE63645F3}"/>
              </a:ext>
            </a:extLst>
          </p:cNvPr>
          <p:cNvSpPr/>
          <p:nvPr/>
        </p:nvSpPr>
        <p:spPr bwMode="auto">
          <a:xfrm rot="16200000">
            <a:off x="9480360" y="4170641"/>
            <a:ext cx="189548" cy="2971799"/>
          </a:xfrm>
          <a:prstGeom prst="leftBrace">
            <a:avLst>
              <a:gd name="adj1" fmla="val 45984"/>
              <a:gd name="adj2" fmla="val 50405"/>
            </a:avLst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A4B6-A892-4899-A6CE-37C70E9F5BD5}"/>
              </a:ext>
            </a:extLst>
          </p:cNvPr>
          <p:cNvSpPr txBox="1"/>
          <p:nvPr/>
        </p:nvSpPr>
        <p:spPr>
          <a:xfrm rot="16200000">
            <a:off x="6722118" y="390176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77C12-B894-4B8A-8CC3-61E1BDDACFA1}"/>
              </a:ext>
            </a:extLst>
          </p:cNvPr>
          <p:cNvSpPr txBox="1"/>
          <p:nvPr/>
        </p:nvSpPr>
        <p:spPr>
          <a:xfrm>
            <a:off x="8736934" y="578070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0403F53-4190-482E-8240-C498D4FCE18E}"/>
              </a:ext>
            </a:extLst>
          </p:cNvPr>
          <p:cNvSpPr/>
          <p:nvPr/>
        </p:nvSpPr>
        <p:spPr bwMode="auto">
          <a:xfrm>
            <a:off x="1495433" y="2715044"/>
            <a:ext cx="188991" cy="2760945"/>
          </a:xfrm>
          <a:prstGeom prst="leftBrace">
            <a:avLst>
              <a:gd name="adj1" fmla="val 48404"/>
              <a:gd name="adj2" fmla="val 50000"/>
            </a:avLst>
          </a:prstGeom>
          <a:noFill/>
          <a:ln w="222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B457AAE-DF56-444C-8690-2DDBA5EEB054}"/>
              </a:ext>
            </a:extLst>
          </p:cNvPr>
          <p:cNvSpPr/>
          <p:nvPr/>
        </p:nvSpPr>
        <p:spPr bwMode="auto">
          <a:xfrm rot="16200000">
            <a:off x="3115154" y="4231385"/>
            <a:ext cx="189256" cy="2971799"/>
          </a:xfrm>
          <a:prstGeom prst="leftBrace">
            <a:avLst>
              <a:gd name="adj1" fmla="val 46962"/>
              <a:gd name="adj2" fmla="val 50000"/>
            </a:avLst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B86AD4-50DC-4A88-A4BF-82FD6C777287}"/>
              </a:ext>
            </a:extLst>
          </p:cNvPr>
          <p:cNvSpPr txBox="1"/>
          <p:nvPr/>
        </p:nvSpPr>
        <p:spPr>
          <a:xfrm rot="16200000">
            <a:off x="419078" y="390176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0EB00B-E3DD-4D6E-8C06-A5C699D89283}"/>
              </a:ext>
            </a:extLst>
          </p:cNvPr>
          <p:cNvSpPr txBox="1"/>
          <p:nvPr/>
        </p:nvSpPr>
        <p:spPr>
          <a:xfrm>
            <a:off x="2371582" y="5913285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3918CA-CAA5-4808-8E17-95EA68B177D5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21" name="Picture 2" descr="Image result for principlan component analysis">
            <a:extLst>
              <a:ext uri="{FF2B5EF4-FFF2-40B4-BE49-F238E27FC236}">
                <a16:creationId xmlns:a16="http://schemas.microsoft.com/office/drawing/2014/main" id="{890E7BE4-4689-492C-98A7-35779F74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0F5525-957C-4AC0-AE67-945A46CDC85E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C0A9C970-0A42-4FAA-8620-3358006E8AA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33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C4B4E7-993F-4D76-9F0C-2209425B0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0" grpId="0" animBg="1"/>
      <p:bldP spid="4" grpId="0"/>
      <p:bldP spid="13" grpId="0"/>
      <p:bldP spid="15" grpId="0" animBg="1"/>
      <p:bldP spid="16" grpId="0" animBg="1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974600" cy="1447799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2 </a:t>
            </a:r>
            <a:r>
              <a:rPr lang="en-US" altLang="en-US" sz="23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datsets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middle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US" altLang="en-US" sz="23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datsets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5E8F1-EB17-4979-9FD5-5AED4B2D5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801819"/>
            <a:ext cx="9067800" cy="444658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4309158-1B94-4B82-9DFD-D42E31035A71}"/>
              </a:ext>
            </a:extLst>
          </p:cNvPr>
          <p:cNvSpPr/>
          <p:nvPr/>
        </p:nvSpPr>
        <p:spPr bwMode="auto">
          <a:xfrm>
            <a:off x="2285332" y="228332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6438CD-8474-4D4D-B5FD-5AB346E5B8DD}"/>
              </a:ext>
            </a:extLst>
          </p:cNvPr>
          <p:cNvSpPr/>
          <p:nvPr/>
        </p:nvSpPr>
        <p:spPr bwMode="auto">
          <a:xfrm>
            <a:off x="3095460" y="271312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39C40D-D221-4D0D-8191-68FC98B1B0BB}"/>
              </a:ext>
            </a:extLst>
          </p:cNvPr>
          <p:cNvSpPr/>
          <p:nvPr/>
        </p:nvSpPr>
        <p:spPr bwMode="auto">
          <a:xfrm>
            <a:off x="3904248" y="3136232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D32020-9BB4-4ED6-845C-48E377F3DEF9}"/>
              </a:ext>
            </a:extLst>
          </p:cNvPr>
          <p:cNvSpPr/>
          <p:nvPr/>
        </p:nvSpPr>
        <p:spPr bwMode="auto">
          <a:xfrm>
            <a:off x="8891336" y="2709881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611645-A830-45D0-AE35-1C602E442D98}"/>
              </a:ext>
            </a:extLst>
          </p:cNvPr>
          <p:cNvSpPr/>
          <p:nvPr/>
        </p:nvSpPr>
        <p:spPr bwMode="auto">
          <a:xfrm>
            <a:off x="8077202" y="3134072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8BE6D1-7616-4D97-BBCE-B44084C93F9E}"/>
              </a:ext>
            </a:extLst>
          </p:cNvPr>
          <p:cNvSpPr/>
          <p:nvPr/>
        </p:nvSpPr>
        <p:spPr bwMode="auto">
          <a:xfrm>
            <a:off x="9695448" y="228195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A558-FE77-4CA2-A16F-C78686E99057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15" name="Picture 2" descr="Image result for principlan component analysis">
            <a:extLst>
              <a:ext uri="{FF2B5EF4-FFF2-40B4-BE49-F238E27FC236}">
                <a16:creationId xmlns:a16="http://schemas.microsoft.com/office/drawing/2014/main" id="{7BD9DE6D-72DF-4559-B1B0-09D2ECD0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2C6D70-666A-42D8-ACD0-0254F6961CBC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F0A632BA-B24E-40EA-91EA-966B8F61640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34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588C34-10D9-40EA-8D43-57409CB86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974600" cy="2291649"/>
          </a:xfrm>
        </p:spPr>
        <p:txBody>
          <a:bodyPr/>
          <a:lstStyle/>
          <a:p>
            <a:pPr marL="0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Cartesian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have a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(in </a:t>
            </a:r>
            <a:r>
              <a:rPr lang="en-US" altLang="en-US" sz="23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and a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(in </a:t>
            </a:r>
            <a:r>
              <a:rPr lang="en-US" altLang="en-US" sz="23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Recall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the (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squares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then divide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sum by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coordinates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0EEEA2-2638-4319-8788-D855882A4A4A}"/>
              </a:ext>
            </a:extLst>
          </p:cNvPr>
          <p:cNvCxnSpPr/>
          <p:nvPr/>
        </p:nvCxnSpPr>
        <p:spPr bwMode="auto">
          <a:xfrm>
            <a:off x="2514600" y="4876800"/>
            <a:ext cx="67818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FBFFD5-511B-4053-AFF4-7ED62DC09122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6000" y="3429000"/>
            <a:ext cx="0" cy="29718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4309158-1B94-4B82-9DFD-D42E31035A71}"/>
              </a:ext>
            </a:extLst>
          </p:cNvPr>
          <p:cNvSpPr/>
          <p:nvPr/>
        </p:nvSpPr>
        <p:spPr bwMode="auto">
          <a:xfrm>
            <a:off x="6027600" y="4808180"/>
            <a:ext cx="136800" cy="1368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3459E2-3C64-420C-B082-AAF225FF106F}"/>
              </a:ext>
            </a:extLst>
          </p:cNvPr>
          <p:cNvSpPr/>
          <p:nvPr/>
        </p:nvSpPr>
        <p:spPr bwMode="auto">
          <a:xfrm>
            <a:off x="4616100" y="4198800"/>
            <a:ext cx="136800" cy="1368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806449-DEE7-4408-A38C-55C44EDEE472}"/>
              </a:ext>
            </a:extLst>
          </p:cNvPr>
          <p:cNvSpPr/>
          <p:nvPr/>
        </p:nvSpPr>
        <p:spPr bwMode="auto">
          <a:xfrm>
            <a:off x="7467600" y="4196795"/>
            <a:ext cx="136800" cy="1368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1A5243D-E934-4595-AAAD-C71ACB82E988}"/>
              </a:ext>
            </a:extLst>
          </p:cNvPr>
          <p:cNvSpPr/>
          <p:nvPr/>
        </p:nvSpPr>
        <p:spPr bwMode="auto">
          <a:xfrm>
            <a:off x="4616100" y="5486180"/>
            <a:ext cx="136800" cy="1368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1A0289-54DB-42AC-9213-F047181E1843}"/>
              </a:ext>
            </a:extLst>
          </p:cNvPr>
          <p:cNvSpPr/>
          <p:nvPr/>
        </p:nvSpPr>
        <p:spPr bwMode="auto">
          <a:xfrm>
            <a:off x="7467600" y="5484175"/>
            <a:ext cx="136800" cy="1368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50370-D4B1-41F6-85A9-F2FA40822AEB}"/>
              </a:ext>
            </a:extLst>
          </p:cNvPr>
          <p:cNvSpPr txBox="1"/>
          <p:nvPr/>
        </p:nvSpPr>
        <p:spPr>
          <a:xfrm>
            <a:off x="6096000" y="4574341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(0,0)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6879B6-7877-49DB-8247-7708587469E4}"/>
              </a:ext>
            </a:extLst>
          </p:cNvPr>
          <p:cNvSpPr txBox="1"/>
          <p:nvPr/>
        </p:nvSpPr>
        <p:spPr>
          <a:xfrm>
            <a:off x="7546026" y="4097923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(2,1)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75E930-85A3-4750-90B4-3435CCB0385C}"/>
              </a:ext>
            </a:extLst>
          </p:cNvPr>
          <p:cNvSpPr txBox="1"/>
          <p:nvPr/>
        </p:nvSpPr>
        <p:spPr>
          <a:xfrm>
            <a:off x="4064874" y="4085891"/>
            <a:ext cx="65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(-2,1)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D008FF-D91E-45A5-B5E4-69E9FC805B76}"/>
              </a:ext>
            </a:extLst>
          </p:cNvPr>
          <p:cNvSpPr txBox="1"/>
          <p:nvPr/>
        </p:nvSpPr>
        <p:spPr>
          <a:xfrm>
            <a:off x="4006501" y="5379068"/>
            <a:ext cx="717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(-2,-1)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96EF76-67F1-4DA3-8F8D-751EDFE547C7}"/>
              </a:ext>
            </a:extLst>
          </p:cNvPr>
          <p:cNvSpPr txBox="1"/>
          <p:nvPr/>
        </p:nvSpPr>
        <p:spPr>
          <a:xfrm>
            <a:off x="7548031" y="5379068"/>
            <a:ext cx="757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(2,-1)</a:t>
            </a:r>
          </a:p>
        </p:txBody>
      </p:sp>
      <p:sp>
        <p:nvSpPr>
          <p:cNvPr id="10" name="Set Green">
            <a:extLst>
              <a:ext uri="{FF2B5EF4-FFF2-40B4-BE49-F238E27FC236}">
                <a16:creationId xmlns:a16="http://schemas.microsoft.com/office/drawing/2014/main" id="{A1EE32AB-D893-4E08-8110-EC8746E4D725}"/>
              </a:ext>
            </a:extLst>
          </p:cNvPr>
          <p:cNvSpPr/>
          <p:nvPr/>
        </p:nvSpPr>
        <p:spPr bwMode="auto">
          <a:xfrm rot="20341783">
            <a:off x="3698907" y="4398876"/>
            <a:ext cx="4862449" cy="962501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Set Blue">
            <a:extLst>
              <a:ext uri="{FF2B5EF4-FFF2-40B4-BE49-F238E27FC236}">
                <a16:creationId xmlns:a16="http://schemas.microsoft.com/office/drawing/2014/main" id="{E193C017-2154-4DE8-87B0-17196D3532D9}"/>
              </a:ext>
            </a:extLst>
          </p:cNvPr>
          <p:cNvSpPr/>
          <p:nvPr/>
        </p:nvSpPr>
        <p:spPr bwMode="auto">
          <a:xfrm rot="11925278">
            <a:off x="3713347" y="4431643"/>
            <a:ext cx="4862449" cy="962501"/>
          </a:xfrm>
          <a:prstGeom prst="ellipse">
            <a:avLst/>
          </a:prstGeom>
          <a:solidFill>
            <a:schemeClr val="accent4">
              <a:lumMod val="50000"/>
              <a:lumOff val="50000"/>
              <a:alpha val="30000"/>
            </a:schemeClr>
          </a:solidFill>
          <a:ln w="9525" cap="flat" cmpd="sng" algn="ctr">
            <a:solidFill>
              <a:schemeClr val="accent5">
                <a:lumMod val="1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84E259-9838-460A-A463-C267DA6F88E8}"/>
              </a:ext>
            </a:extLst>
          </p:cNvPr>
          <p:cNvSpPr/>
          <p:nvPr/>
        </p:nvSpPr>
        <p:spPr bwMode="auto">
          <a:xfrm>
            <a:off x="4107650" y="3950377"/>
            <a:ext cx="685795" cy="609581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5875" cap="flat" cmpd="sng" algn="ctr">
            <a:solidFill>
              <a:schemeClr val="accent5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D94C40D-32DB-4C74-B824-A19927F8892A}"/>
              </a:ext>
            </a:extLst>
          </p:cNvPr>
          <p:cNvSpPr/>
          <p:nvPr/>
        </p:nvSpPr>
        <p:spPr bwMode="auto">
          <a:xfrm>
            <a:off x="4095039" y="5243554"/>
            <a:ext cx="685795" cy="609581"/>
          </a:xfrm>
          <a:prstGeom prst="ellipse">
            <a:avLst/>
          </a:prstGeom>
          <a:solidFill>
            <a:schemeClr val="bg2">
              <a:lumMod val="60000"/>
              <a:lumOff val="40000"/>
              <a:alpha val="25000"/>
            </a:schemeClr>
          </a:solidFill>
          <a:ln w="1587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1CAF4F-8ACE-4347-A5D9-42D5680592D9}"/>
              </a:ext>
            </a:extLst>
          </p:cNvPr>
          <p:cNvSpPr/>
          <p:nvPr/>
        </p:nvSpPr>
        <p:spPr bwMode="auto">
          <a:xfrm>
            <a:off x="7410479" y="5253946"/>
            <a:ext cx="685795" cy="609581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5875" cap="flat" cmpd="sng" algn="ctr">
            <a:solidFill>
              <a:schemeClr val="accent5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C5CDB4-383F-4E2A-9E6E-6D127CF96C07}"/>
              </a:ext>
            </a:extLst>
          </p:cNvPr>
          <p:cNvSpPr/>
          <p:nvPr/>
        </p:nvSpPr>
        <p:spPr bwMode="auto">
          <a:xfrm>
            <a:off x="7394536" y="3960404"/>
            <a:ext cx="685795" cy="609581"/>
          </a:xfrm>
          <a:prstGeom prst="ellipse">
            <a:avLst/>
          </a:prstGeom>
          <a:solidFill>
            <a:schemeClr val="bg2">
              <a:lumMod val="60000"/>
              <a:lumOff val="40000"/>
              <a:alpha val="25000"/>
            </a:schemeClr>
          </a:solidFill>
          <a:ln w="1587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0E130-9604-4884-8A03-1F7CA47BD96F}"/>
              </a:ext>
            </a:extLst>
          </p:cNvPr>
          <p:cNvSpPr txBox="1"/>
          <p:nvPr/>
        </p:nvSpPr>
        <p:spPr>
          <a:xfrm>
            <a:off x="3741716" y="3803529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EDC080-1506-4D8B-A057-B6586CB77E02}"/>
              </a:ext>
            </a:extLst>
          </p:cNvPr>
          <p:cNvSpPr txBox="1"/>
          <p:nvPr/>
        </p:nvSpPr>
        <p:spPr>
          <a:xfrm>
            <a:off x="3682614" y="5327903"/>
            <a:ext cx="51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1E5469-0BD7-41AD-8E12-E42948004AF3}"/>
              </a:ext>
            </a:extLst>
          </p:cNvPr>
          <p:cNvSpPr txBox="1"/>
          <p:nvPr/>
        </p:nvSpPr>
        <p:spPr>
          <a:xfrm>
            <a:off x="8036256" y="5334000"/>
            <a:ext cx="51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427B94-1CCB-43C8-9EB6-04929B2A1FA6}"/>
              </a:ext>
            </a:extLst>
          </p:cNvPr>
          <p:cNvSpPr txBox="1"/>
          <p:nvPr/>
        </p:nvSpPr>
        <p:spPr>
          <a:xfrm>
            <a:off x="8002575" y="3830996"/>
            <a:ext cx="51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7BECD3-8491-4D7F-AE1C-3D9A16C669A8}"/>
              </a:ext>
            </a:extLst>
          </p:cNvPr>
          <p:cNvSpPr txBox="1"/>
          <p:nvPr/>
        </p:nvSpPr>
        <p:spPr>
          <a:xfrm>
            <a:off x="6157126" y="4743618"/>
            <a:ext cx="51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pic>
        <p:nvPicPr>
          <p:cNvPr id="41" name="Picture 2" descr="Image result for principlan component analysis">
            <a:extLst>
              <a:ext uri="{FF2B5EF4-FFF2-40B4-BE49-F238E27FC236}">
                <a16:creationId xmlns:a16="http://schemas.microsoft.com/office/drawing/2014/main" id="{D176BC87-EE2F-48E7-BA25-69184D69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10C20C2-7107-4D6A-A12A-6FE6A072F418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61EE7780-BFEA-4013-9863-25CFC71472DC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35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FCDF52E-D959-42E4-8220-3790F3C71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19" grpId="0" animBg="1"/>
      <p:bldP spid="26" grpId="0" animBg="1"/>
      <p:bldP spid="27" grpId="0" animBg="1"/>
      <p:bldP spid="28" grpId="0" animBg="1"/>
      <p:bldP spid="9" grpId="0"/>
      <p:bldP spid="29" grpId="0"/>
      <p:bldP spid="30" grpId="0"/>
      <p:bldP spid="31" grpId="0"/>
      <p:bldP spid="32" grpId="0"/>
      <p:bldP spid="10" grpId="0" animBg="1"/>
      <p:bldP spid="10" grpId="1" animBg="1"/>
      <p:bldP spid="33" grpId="0" animBg="1"/>
      <p:bldP spid="33" grpId="1" animBg="1"/>
      <p:bldP spid="13" grpId="0" animBg="1"/>
      <p:bldP spid="34" grpId="0" animBg="1"/>
      <p:bldP spid="35" grpId="0" animBg="1"/>
      <p:bldP spid="36" grpId="0" animBg="1"/>
      <p:bldP spid="14" grpId="0"/>
      <p:bldP spid="37" grpId="0"/>
      <p:bldP spid="38" grpId="0"/>
      <p:bldP spid="39" grpId="0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974600" cy="1298632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these 2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gives us a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closely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2B0FE-00F3-4B2A-8DA6-969B855F7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5" y="2332201"/>
            <a:ext cx="10753645" cy="3992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C008F89E-DC78-49C1-84F1-1E4B42829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9F5A8-DF87-4446-8F03-C17507700DDE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980E9F7-4C39-4646-AC68-F01EC44AC1C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36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C073F3-5ED0-4B0A-9B38-6FB537762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5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Covariance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EE807-3507-44C6-BDD0-4200F6A0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4" y="1008907"/>
            <a:ext cx="4733229" cy="2607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2C882D-8DF8-4332-AC2D-1EC69290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808" y="1002632"/>
            <a:ext cx="4697506" cy="2655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00D86F-8161-4BD1-B3A3-4BAA393D8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84" y="4815156"/>
            <a:ext cx="9796769" cy="983411"/>
          </a:xfrm>
          <a:prstGeom prst="rect">
            <a:avLst/>
          </a:prstGeom>
        </p:spPr>
      </p:pic>
      <p:pic>
        <p:nvPicPr>
          <p:cNvPr id="12" name="Picture 2" descr="Image result for principlan component analysis">
            <a:extLst>
              <a:ext uri="{FF2B5EF4-FFF2-40B4-BE49-F238E27FC236}">
                <a16:creationId xmlns:a16="http://schemas.microsoft.com/office/drawing/2014/main" id="{69DC08A3-2452-47DD-80F8-0D15790F8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3C6044-0F8B-4CBC-8961-E08967F5E3C6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436199-0E2E-494E-A3E0-FE59ED3E616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37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886649-BFAC-40E8-A122-07ABD1016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8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Interpreting Covariance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6DCD4-BB6D-47E8-9DFC-44D34A398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6" y="1648495"/>
            <a:ext cx="11508000" cy="20853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440AC3-52FF-489E-B559-4D12A51C4C58}"/>
              </a:ext>
            </a:extLst>
          </p:cNvPr>
          <p:cNvSpPr txBox="1"/>
          <p:nvPr/>
        </p:nvSpPr>
        <p:spPr>
          <a:xfrm>
            <a:off x="9899984" y="3835428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</a:p>
          <a:p>
            <a:pPr algn="ctr"/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7294C-61F9-4010-9EE4-917548FE35CA}"/>
              </a:ext>
            </a:extLst>
          </p:cNvPr>
          <p:cNvSpPr txBox="1"/>
          <p:nvPr/>
        </p:nvSpPr>
        <p:spPr>
          <a:xfrm>
            <a:off x="699840" y="3835428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713DF-2179-48C9-81D9-04113F7AAC52}"/>
              </a:ext>
            </a:extLst>
          </p:cNvPr>
          <p:cNvSpPr txBox="1"/>
          <p:nvPr/>
        </p:nvSpPr>
        <p:spPr>
          <a:xfrm>
            <a:off x="5071312" y="3650763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</a:t>
            </a:r>
          </a:p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(or very small)</a:t>
            </a:r>
          </a:p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</a:p>
        </p:txBody>
      </p:sp>
      <p:pic>
        <p:nvPicPr>
          <p:cNvPr id="12" name="Picture 2" descr="Image result for principlan component analysis">
            <a:extLst>
              <a:ext uri="{FF2B5EF4-FFF2-40B4-BE49-F238E27FC236}">
                <a16:creationId xmlns:a16="http://schemas.microsoft.com/office/drawing/2014/main" id="{C5647B61-298E-4659-BD26-C6023AB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7E898-0BF2-404F-A4FE-B785F2EA1F80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2946931E-720A-4B93-BFD4-4F8C580CDBD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38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67ADFB-9D67-4BCF-B7B1-4C140469C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13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9F78816-7390-4F17-8C48-75DCCE5FB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62000"/>
            <a:ext cx="8534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42070CD5-FBF1-456F-985D-C96CEEB39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9A2AD0-089D-4DB1-AD5B-493E011BB99B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FD5C319-16C2-4C8E-8B52-24D90C16D08E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39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ACD3E5-2F07-4F34-823E-8E699780C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1120" y="116632"/>
            <a:ext cx="10512425" cy="738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Pre-Requisites &amp; Textbook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697375" y="1081662"/>
            <a:ext cx="9589626" cy="5619365"/>
          </a:xfrm>
        </p:spPr>
        <p:txBody>
          <a:bodyPr/>
          <a:lstStyle/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as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familiar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arithmetic and basic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differential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calculus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main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the above.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main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textbook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Principal Component Analysis (Springer Series in Statistics)</a:t>
            </a:r>
            <a:br>
              <a:rPr lang="en-GB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2nd Edition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October 1, 2002 by </a:t>
            </a:r>
            <a:r>
              <a:rPr lang="en-GB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I.T. </a:t>
            </a:r>
            <a:r>
              <a:rPr lang="en-GB" sz="23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Jolliffe</a:t>
            </a:r>
            <a:r>
              <a:rPr lang="en-GB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(Author).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ISBN-13: 978-0387954424</a:t>
            </a:r>
          </a:p>
          <a:p>
            <a:pPr marL="0" indent="0">
              <a:buNone/>
            </a:pPr>
            <a:endParaRPr lang="en-GB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buClr>
                <a:schemeClr val="accent6">
                  <a:lumMod val="75000"/>
                </a:schemeClr>
              </a:buClr>
              <a:buNone/>
            </a:pPr>
            <a:endParaRPr lang="en-US" altLang="en-US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ight Arrow 4">
            <a:extLst>
              <a:ext uri="{FF2B5EF4-FFF2-40B4-BE49-F238E27FC236}">
                <a16:creationId xmlns:a16="http://schemas.microsoft.com/office/drawing/2014/main" id="{84B9113B-9459-4AE8-9459-2A56EA09CFAD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https://images-na.ssl-images-amazon.com/images/I/315GpOFDsZL._SX31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954" y="1609188"/>
            <a:ext cx="300037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6D6A2CE8-B8F5-4175-9731-7992C559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248E7C-F7B5-4F20-8658-F197FB06C07F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D3B316A-E3AD-43F5-93B0-21070EE8C83E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4512F4-D74D-4815-932B-2D3AFF029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F8AF358-2B8F-4D00-9712-589BC8B66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05000"/>
            <a:ext cx="7373379" cy="1543265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90601"/>
            <a:ext cx="10517400" cy="5029199"/>
          </a:xfrm>
        </p:spPr>
        <p:txBody>
          <a:bodyPr/>
          <a:lstStyle/>
          <a:p>
            <a:pPr marL="0" indent="0" eaLnBrk="1" hangingPunct="1">
              <a:buClr>
                <a:srgbClr val="A50021"/>
              </a:buClr>
              <a:buSzPct val="125000"/>
              <a:buNone/>
            </a:pP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commonly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method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relationship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 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commonly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 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coefficient, </a:t>
            </a:r>
            <a:r>
              <a:rPr lang="en-US" altLang="en-US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the 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Pearson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product moment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coefficient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in honor of its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Karl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Pearson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Is it given by: </a:t>
            </a:r>
          </a:p>
          <a:p>
            <a:pPr marL="0" indent="0" eaLnBrk="1" hangingPunct="1">
              <a:buClr>
                <a:srgbClr val="A50021"/>
              </a:buClr>
              <a:buSzPct val="125000"/>
              <a:buNone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buClr>
                <a:srgbClr val="A50021"/>
              </a:buClr>
              <a:buSzPct val="125000"/>
              <a:buNone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buClr>
                <a:srgbClr val="A50021"/>
              </a:buClr>
              <a:buSzPct val="125000"/>
              <a:buNone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 </a:t>
            </a:r>
            <a:r>
              <a:rPr lang="en-US" alt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sz="2000" b="1" baseline="-250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is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 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 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 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alt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sz="2000" b="1" baseline="-250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 </a:t>
            </a:r>
            <a:r>
              <a:rPr lang="en-US" alt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sz="2000" b="1" baseline="-250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deviation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 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and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y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respectively. By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dividing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deviations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sz="2000" b="1" baseline="-250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alt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sz="2000" b="1" baseline="-250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coefficient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becomes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takes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−1 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 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coefficient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measures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strength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relationship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If </a:t>
            </a:r>
            <a:r>
              <a:rPr lang="en-US" altLang="en-US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 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±1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two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if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plotted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a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about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If </a:t>
            </a:r>
            <a:r>
              <a:rPr lang="en-US" altLang="en-US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 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±1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widely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scattered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If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data points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essentially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scattered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about a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horizontal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indicating that there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almost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relationship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 eaLnBrk="1" hangingPunct="1">
              <a:buClr>
                <a:srgbClr val="A50021"/>
              </a:buClr>
              <a:buSzPct val="125000"/>
              <a:buNone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20" name="Picture 4" descr="The Logo and Seal of the Freie Universität Berlin">
            <a:extLst>
              <a:ext uri="{FF2B5EF4-FFF2-40B4-BE49-F238E27FC236}">
                <a16:creationId xmlns:a16="http://schemas.microsoft.com/office/drawing/2014/main" id="{27973B72-EF47-4358-BB31-C2EBCF4F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312" y="5951125"/>
            <a:ext cx="26193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karl pearson">
            <a:extLst>
              <a:ext uri="{FF2B5EF4-FFF2-40B4-BE49-F238E27FC236}">
                <a16:creationId xmlns:a16="http://schemas.microsoft.com/office/drawing/2014/main" id="{CE7C2884-55ED-4245-8936-439FC945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873" y="4074915"/>
            <a:ext cx="2619374" cy="27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principlan component analysis">
            <a:extLst>
              <a:ext uri="{FF2B5EF4-FFF2-40B4-BE49-F238E27FC236}">
                <a16:creationId xmlns:a16="http://schemas.microsoft.com/office/drawing/2014/main" id="{028FAE2F-C819-4A26-9393-CDD9914A3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C5190-1E24-4EAA-8DA6-0C49306C95DE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7042F10-C8B6-4067-9A89-98635920AC45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40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8BDC16-7E14-44BA-BF0A-88A8D3423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 vs Correlation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792000"/>
            <a:ext cx="11281902" cy="5195842"/>
          </a:xfrm>
        </p:spPr>
        <p:txBody>
          <a:bodyPr/>
          <a:lstStyle/>
          <a:p>
            <a:pPr eaLnBrk="1" hangingPunct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you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PCA.</a:t>
            </a:r>
          </a:p>
          <a:p>
            <a:pPr eaLnBrk="1" hangingPunct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 probability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mathematical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concepts of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 Both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describe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which two 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or 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variables 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deviate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their 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in similar ways.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nothing but a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On the other hand,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refers to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value of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takes place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Conversely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lies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-∞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+∞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affected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i.e. if all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one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multiplied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a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all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another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multiplied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by a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then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not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influenced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Correlation is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dimensionless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i.e. it is a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unit-free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relationship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Unlike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where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obtained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</a:t>
            </a:r>
            <a:b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coordinates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Image result for wikipedi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85" y="5317129"/>
            <a:ext cx="1482831" cy="147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E75C446E-150B-4018-928E-2BC8EA70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498CB2-6F33-4460-A46B-ACAC1BEB4885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5E20BB6-05B0-4F78-AEFB-1D58AD37B863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41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ACDE-1770-44DC-B4BE-F07BB751E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2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3FF876-FEF8-412E-9B97-0816026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9" y="1066800"/>
            <a:ext cx="7085714" cy="5457143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 Matrix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073255-EE0A-4E2D-82CF-A9041C33506A}"/>
              </a:ext>
            </a:extLst>
          </p:cNvPr>
          <p:cNvGrpSpPr/>
          <p:nvPr/>
        </p:nvGrpSpPr>
        <p:grpSpPr>
          <a:xfrm>
            <a:off x="5621801" y="672236"/>
            <a:ext cx="3238024" cy="2339668"/>
            <a:chOff x="7433512" y="672236"/>
            <a:chExt cx="3238024" cy="2339668"/>
          </a:xfrm>
          <a:solidFill>
            <a:srgbClr val="0070C0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BB416C-EA9B-4D47-9403-400E758A9286}"/>
                </a:ext>
              </a:extLst>
            </p:cNvPr>
            <p:cNvSpPr/>
            <p:nvPr/>
          </p:nvSpPr>
          <p:spPr bwMode="auto">
            <a:xfrm>
              <a:off x="7433512" y="2105528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AEB5300-4F9A-4B0E-A234-6624732C21B9}"/>
                </a:ext>
              </a:extLst>
            </p:cNvPr>
            <p:cNvSpPr/>
            <p:nvPr/>
          </p:nvSpPr>
          <p:spPr bwMode="auto">
            <a:xfrm>
              <a:off x="7525516" y="2831904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026E19-2E16-42EF-92B4-29648E73967A}"/>
                </a:ext>
              </a:extLst>
            </p:cNvPr>
            <p:cNvSpPr/>
            <p:nvPr/>
          </p:nvSpPr>
          <p:spPr bwMode="auto">
            <a:xfrm>
              <a:off x="8335880" y="2456448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CB106B-203B-4AC2-8B72-97FE862C396F}"/>
                </a:ext>
              </a:extLst>
            </p:cNvPr>
            <p:cNvSpPr/>
            <p:nvPr/>
          </p:nvSpPr>
          <p:spPr bwMode="auto">
            <a:xfrm>
              <a:off x="8452864" y="1650244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F161E4-85A4-45E3-BBA7-F35D44D5715C}"/>
                </a:ext>
              </a:extLst>
            </p:cNvPr>
            <p:cNvSpPr/>
            <p:nvPr/>
          </p:nvSpPr>
          <p:spPr bwMode="auto">
            <a:xfrm>
              <a:off x="8971842" y="1892501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DAD37E-C395-4D62-9A8E-3C7BFFC3E2E4}"/>
                </a:ext>
              </a:extLst>
            </p:cNvPr>
            <p:cNvSpPr/>
            <p:nvPr/>
          </p:nvSpPr>
          <p:spPr bwMode="auto">
            <a:xfrm>
              <a:off x="9746199" y="1943929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138E11-EFA5-4E57-B5F7-2FA2A2405269}"/>
                </a:ext>
              </a:extLst>
            </p:cNvPr>
            <p:cNvSpPr/>
            <p:nvPr/>
          </p:nvSpPr>
          <p:spPr bwMode="auto">
            <a:xfrm>
              <a:off x="10491536" y="1319464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6D0EF3-5CC5-4FCB-BD1E-A9CAA112B568}"/>
                </a:ext>
              </a:extLst>
            </p:cNvPr>
            <p:cNvSpPr/>
            <p:nvPr/>
          </p:nvSpPr>
          <p:spPr bwMode="auto">
            <a:xfrm>
              <a:off x="8961576" y="1054768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B23714E-4390-4B85-BF35-9D00904E619F}"/>
                </a:ext>
              </a:extLst>
            </p:cNvPr>
            <p:cNvSpPr/>
            <p:nvPr/>
          </p:nvSpPr>
          <p:spPr bwMode="auto">
            <a:xfrm>
              <a:off x="9629893" y="1141145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99E172D-811B-4BD2-83D9-DC2813D5D9BB}"/>
                </a:ext>
              </a:extLst>
            </p:cNvPr>
            <p:cNvSpPr/>
            <p:nvPr/>
          </p:nvSpPr>
          <p:spPr bwMode="auto">
            <a:xfrm>
              <a:off x="10340195" y="672236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3" name="Double Bracket 2"/>
          <p:cNvSpPr/>
          <p:nvPr/>
        </p:nvSpPr>
        <p:spPr bwMode="auto">
          <a:xfrm>
            <a:off x="8664584" y="4437571"/>
            <a:ext cx="2803047" cy="1902428"/>
          </a:xfrm>
          <a:prstGeom prst="bracketPair">
            <a:avLst/>
          </a:prstGeom>
          <a:noFill/>
          <a:ln w="349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33988" y="4642440"/>
            <a:ext cx="121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GB" sz="2800" b="1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57416" y="5587160"/>
            <a:ext cx="121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GB" sz="2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(Y)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889705" y="4642440"/>
            <a:ext cx="16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</a:t>
            </a:r>
            <a:r>
              <a:rPr lang="en-GB" sz="28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(X,Y)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28484" y="5587160"/>
            <a:ext cx="16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</a:t>
            </a:r>
            <a:r>
              <a:rPr lang="en-GB" sz="28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(X,Y)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3563" y="5056743"/>
            <a:ext cx="1281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atura MT Script Capitals" panose="03020802060602070202" pitchFamily="66" charset="0"/>
              </a:rPr>
              <a:t>∑</a:t>
            </a:r>
            <a:r>
              <a:rPr lang="en-GB" dirty="0">
                <a:latin typeface="Matura MT Script Capitals" panose="03020802060602070202" pitchFamily="66" charset="0"/>
              </a:rPr>
              <a:t> =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705" y="2452707"/>
            <a:ext cx="2143125" cy="1828800"/>
          </a:xfrm>
          <a:prstGeom prst="rect">
            <a:avLst/>
          </a:prstGeom>
        </p:spPr>
      </p:pic>
      <p:sp>
        <p:nvSpPr>
          <p:cNvPr id="37" name="Left Brace 36">
            <a:extLst>
              <a:ext uri="{FF2B5EF4-FFF2-40B4-BE49-F238E27FC236}">
                <a16:creationId xmlns:a16="http://schemas.microsoft.com/office/drawing/2014/main" id="{8EA2DE1C-A8BA-4B1E-B99D-6C7FDABFE901}"/>
              </a:ext>
            </a:extLst>
          </p:cNvPr>
          <p:cNvSpPr/>
          <p:nvPr/>
        </p:nvSpPr>
        <p:spPr bwMode="auto">
          <a:xfrm>
            <a:off x="5283928" y="711424"/>
            <a:ext cx="255923" cy="2257749"/>
          </a:xfrm>
          <a:prstGeom prst="leftBrace">
            <a:avLst>
              <a:gd name="adj1" fmla="val 61760"/>
              <a:gd name="adj2" fmla="val 50000"/>
            </a:avLst>
          </a:prstGeom>
          <a:noFill/>
          <a:ln w="222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3087D1EA-6D46-4BBF-9C84-91EEE63645F3}"/>
              </a:ext>
            </a:extLst>
          </p:cNvPr>
          <p:cNvSpPr/>
          <p:nvPr/>
        </p:nvSpPr>
        <p:spPr bwMode="auto">
          <a:xfrm rot="16200000">
            <a:off x="7169819" y="1511418"/>
            <a:ext cx="287598" cy="3383632"/>
          </a:xfrm>
          <a:prstGeom prst="leftBrace">
            <a:avLst>
              <a:gd name="adj1" fmla="val 43990"/>
              <a:gd name="adj2" fmla="val 50000"/>
            </a:avLst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FA4B6-A892-4899-A6CE-37C70E9F5BD5}"/>
              </a:ext>
            </a:extLst>
          </p:cNvPr>
          <p:cNvSpPr txBox="1"/>
          <p:nvPr/>
        </p:nvSpPr>
        <p:spPr>
          <a:xfrm rot="16200000">
            <a:off x="4297369" y="1559272"/>
            <a:ext cx="1420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477C12-B894-4B8A-8CC3-61E1BDDACFA1}"/>
              </a:ext>
            </a:extLst>
          </p:cNvPr>
          <p:cNvSpPr txBox="1"/>
          <p:nvPr/>
        </p:nvSpPr>
        <p:spPr>
          <a:xfrm>
            <a:off x="6346415" y="3382276"/>
            <a:ext cx="190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-variance</a:t>
            </a:r>
          </a:p>
        </p:txBody>
      </p:sp>
      <p:pic>
        <p:nvPicPr>
          <p:cNvPr id="32" name="Picture 2" descr="Image result for principlan component analysis">
            <a:extLst>
              <a:ext uri="{FF2B5EF4-FFF2-40B4-BE49-F238E27FC236}">
                <a16:creationId xmlns:a16="http://schemas.microsoft.com/office/drawing/2014/main" id="{72F5EF73-81C5-4869-BAC9-32E672FB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576D5E-2FC5-49F5-8CDA-FA21374CD54B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6D9CA12D-BC78-4D76-AA19-50FA4D47710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42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E6E222A-0AEB-410F-A25B-6CD522156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2737 0.2870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5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4" grpId="0"/>
      <p:bldP spid="29" grpId="0"/>
      <p:bldP spid="30" grpId="0"/>
      <p:bldP spid="31" grpId="0"/>
      <p:bldP spid="5" grpId="0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0" grpId="0"/>
      <p:bldP spid="4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Transformations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404385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974600" cy="2895599"/>
          </a:xfrm>
        </p:spPr>
        <p:txBody>
          <a:bodyPr/>
          <a:lstStyle/>
          <a:p>
            <a:pPr eaLnBrk="1" hangingPunct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one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another that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obeys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certain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 the Cartesian Plane, </a:t>
            </a:r>
            <a:r>
              <a:rPr lang="en-US" altLang="en-US" sz="2200" b="1" dirty="0">
                <a:solidFill>
                  <a:srgbClr val="0065B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Scale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</a:t>
            </a:r>
            <a:r>
              <a:rPr lang="en-US" altLang="en-US" sz="2200" b="1" dirty="0">
                <a:solidFill>
                  <a:srgbClr val="0065B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Reflection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</a:t>
            </a:r>
            <a:r>
              <a:rPr lang="en-US" altLang="en-US" sz="2200" b="1" dirty="0">
                <a:solidFill>
                  <a:srgbClr val="0065B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Rotation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and </a:t>
            </a:r>
            <a:r>
              <a:rPr lang="en-US" altLang="en-US" sz="2200" b="1" dirty="0">
                <a:solidFill>
                  <a:srgbClr val="0065B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Shear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are all linear transformations.</a:t>
            </a:r>
          </a:p>
          <a:p>
            <a:pPr eaLnBrk="1" hangingPunct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They satisfy: T(</a:t>
            </a:r>
            <a:r>
              <a:rPr lang="en-US" altLang="en-US" sz="22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u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+ </a:t>
            </a:r>
            <a:r>
              <a:rPr lang="en-US" altLang="en-US" sz="2200" b="1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</a:t>
            </a:r>
            <a:r>
              <a:rPr lang="en-US" altLang="en-US" sz="2200" b="1" dirty="0" err="1">
                <a:solidFill>
                  <a:srgbClr val="7030A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v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) = </a:t>
            </a:r>
            <a:r>
              <a:rPr lang="en-US" altLang="en-US" sz="2200" b="1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sz="22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u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) + </a:t>
            </a:r>
            <a:r>
              <a:rPr lang="en-US" altLang="en-US" sz="2200" b="1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</a:t>
            </a:r>
            <a:r>
              <a:rPr lang="en-US" altLang="en-US" sz="22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v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) </a:t>
            </a:r>
          </a:p>
          <a:p>
            <a:pPr lvl="1" eaLnBrk="1" hangingPunct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u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and </a:t>
            </a:r>
            <a:r>
              <a:rPr lang="en-US" altLang="en-US" sz="22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v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are </a:t>
            </a:r>
            <a:r>
              <a:rPr lang="en-US" altLang="en-US" sz="2200" b="1" dirty="0">
                <a:solidFill>
                  <a:srgbClr val="0065B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vectors</a:t>
            </a:r>
          </a:p>
          <a:p>
            <a:pPr lvl="1" eaLnBrk="1" hangingPunct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and </a:t>
            </a:r>
            <a:r>
              <a:rPr lang="en-US" altLang="en-US" sz="2200" b="1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are </a:t>
            </a:r>
            <a:r>
              <a:rPr lang="en-US" altLang="en-US" sz="2200" b="1" dirty="0">
                <a:solidFill>
                  <a:srgbClr val="0065B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scalars</a:t>
            </a:r>
          </a:p>
          <a:p>
            <a:pPr eaLnBrk="1" hangingPunct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If T is a </a:t>
            </a:r>
            <a:r>
              <a:rPr lang="en-US" altLang="en-US" sz="2200" b="1" dirty="0">
                <a:solidFill>
                  <a:srgbClr val="0065B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linear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65B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transformation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then</a:t>
            </a:r>
            <a:b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</a:b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T((0, 0)) = (0, 0) must </a:t>
            </a:r>
            <a:r>
              <a:rPr lang="en-US" altLang="en-US" sz="2200" b="1" dirty="0">
                <a:solidFill>
                  <a:srgbClr val="0065B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hold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GB" altLang="en-US" sz="2200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://math.hws.edu/graphicsbook/c2/translate-2d.png">
            <a:extLst>
              <a:ext uri="{FF2B5EF4-FFF2-40B4-BE49-F238E27FC236}">
                <a16:creationId xmlns:a16="http://schemas.microsoft.com/office/drawing/2014/main" id="{9A3D3ED6-94F7-4C76-9DBE-8DEF7FB7F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0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ath.hws.edu/graphicsbook/c2/rotate-2d.png">
            <a:extLst>
              <a:ext uri="{FF2B5EF4-FFF2-40B4-BE49-F238E27FC236}">
                <a16:creationId xmlns:a16="http://schemas.microsoft.com/office/drawing/2014/main" id="{7B817651-70C0-485B-89CE-E672CB65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739314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ath.hws.edu/graphicsbook/c2/scale-2d.png">
            <a:extLst>
              <a:ext uri="{FF2B5EF4-FFF2-40B4-BE49-F238E27FC236}">
                <a16:creationId xmlns:a16="http://schemas.microsoft.com/office/drawing/2014/main" id="{C4E87148-8AA1-4E71-8DDB-D144F3532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743325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ath.hws.edu/graphicsbook/c2/shear-2d.png">
            <a:extLst>
              <a:ext uri="{FF2B5EF4-FFF2-40B4-BE49-F238E27FC236}">
                <a16:creationId xmlns:a16="http://schemas.microsoft.com/office/drawing/2014/main" id="{74FF1C7C-4A20-4DF8-B236-B73CC6677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3743325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EB37FD-F691-4ED3-87F4-D649DC344309}"/>
              </a:ext>
            </a:extLst>
          </p:cNvPr>
          <p:cNvSpPr txBox="1"/>
          <p:nvPr/>
        </p:nvSpPr>
        <p:spPr>
          <a:xfrm>
            <a:off x="1514475" y="5786518"/>
            <a:ext cx="1676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Translation</a:t>
            </a:r>
          </a:p>
          <a:p>
            <a:pPr algn="ctr"/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a linear transformation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73AA4-DF14-4B5C-A36C-68B755D953C1}"/>
              </a:ext>
            </a:extLst>
          </p:cNvPr>
          <p:cNvSpPr txBox="1"/>
          <p:nvPr/>
        </p:nvSpPr>
        <p:spPr>
          <a:xfrm>
            <a:off x="4026313" y="579253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7BCA46-85D1-45C0-9D18-FA713E199748}"/>
              </a:ext>
            </a:extLst>
          </p:cNvPr>
          <p:cNvSpPr txBox="1"/>
          <p:nvPr/>
        </p:nvSpPr>
        <p:spPr>
          <a:xfrm>
            <a:off x="6538151" y="579854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9BB50-5E30-4948-802C-64910343A079}"/>
              </a:ext>
            </a:extLst>
          </p:cNvPr>
          <p:cNvSpPr txBox="1"/>
          <p:nvPr/>
        </p:nvSpPr>
        <p:spPr>
          <a:xfrm>
            <a:off x="9049989" y="580456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Shear</a:t>
            </a:r>
          </a:p>
        </p:txBody>
      </p:sp>
      <p:pic>
        <p:nvPicPr>
          <p:cNvPr id="16" name="Picture 2" descr="Image result for principlan component analysis">
            <a:extLst>
              <a:ext uri="{FF2B5EF4-FFF2-40B4-BE49-F238E27FC236}">
                <a16:creationId xmlns:a16="http://schemas.microsoft.com/office/drawing/2014/main" id="{2F6B6FA2-0486-42FB-BC84-A39D2932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C31A05-D9BC-47BD-ADC4-C119C480F33B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B266831-471E-47F3-9F44-32F3F15C8A9A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43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4653B2-8EBE-4643-A876-A726008EE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3" grpId="0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Linear Transformations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005B01AF-2740-40FF-8962-FB11D088B65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4000" y="914401"/>
                <a:ext cx="10974600" cy="4960188"/>
              </a:xfrm>
            </p:spPr>
            <p:txBody>
              <a:bodyPr/>
              <a:lstStyle/>
              <a:p>
                <a:pPr marL="271463" indent="-271463" eaLnBrk="1" hangingPunct="1">
                  <a:spcBef>
                    <a:spcPts val="1200"/>
                  </a:spcBef>
                  <a:buClr>
                    <a:srgbClr val="A50021"/>
                  </a:buClr>
                  <a:buSzPct val="125000"/>
                  <a:buFont typeface="Arial" panose="020B0604020202020204" pitchFamily="34" charset="0"/>
                  <a:buChar char="•"/>
                </a:pPr>
                <a:r>
                  <a:rPr lang="en-US" altLang="en-US" sz="2400" dirty="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altLang="en-US" sz="2400" b="1" dirty="0">
                    <a:solidFill>
                      <a:srgbClr val="0065B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altLang="en-US" sz="2400" dirty="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X </a:t>
                </a:r>
                <a:r>
                  <a:rPr lang="en-US" altLang="en-US" sz="2400" b="1" dirty="0">
                    <a:solidFill>
                      <a:srgbClr val="0065B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altLang="en-US" sz="2400" dirty="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400" b="1" dirty="0">
                    <a:solidFill>
                      <a:srgbClr val="0065B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matrix</a:t>
                </a:r>
                <a:r>
                  <a:rPr lang="en-US" altLang="en-US" sz="2400" dirty="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can be used for </a:t>
                </a:r>
                <a:r>
                  <a:rPr lang="en-US" altLang="en-US" sz="2400" b="1" dirty="0">
                    <a:solidFill>
                      <a:srgbClr val="0065B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different</a:t>
                </a:r>
                <a:r>
                  <a:rPr lang="en-US" altLang="en-US" sz="2400" dirty="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400" b="1" dirty="0">
                    <a:solidFill>
                      <a:srgbClr val="0065B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geometric</a:t>
                </a:r>
                <a:r>
                  <a:rPr lang="en-US" altLang="en-US" sz="2400" dirty="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400" b="1" dirty="0">
                    <a:solidFill>
                      <a:srgbClr val="0065B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transformations</a:t>
                </a:r>
                <a:r>
                  <a:rPr lang="en-US" altLang="en-US" sz="2400" dirty="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the </a:t>
                </a:r>
                <a:r>
                  <a:rPr lang="en-US" altLang="en-US" sz="2400" b="1" dirty="0">
                    <a:solidFill>
                      <a:srgbClr val="0065B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Cartesian</a:t>
                </a:r>
                <a:r>
                  <a:rPr lang="en-US" altLang="en-US" sz="2400" dirty="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400" b="1" dirty="0">
                    <a:solidFill>
                      <a:srgbClr val="0065B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Plane</a:t>
                </a:r>
                <a:r>
                  <a:rPr lang="en-US" altLang="en-US" sz="2400" dirty="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271463" indent="-271463" eaLnBrk="1" hangingPunct="1">
                  <a:spcBef>
                    <a:spcPts val="1200"/>
                  </a:spcBef>
                  <a:buClr>
                    <a:srgbClr val="A50021"/>
                  </a:buClr>
                  <a:buSzPct val="125000"/>
                  <a:buFont typeface="Arial" panose="020B0604020202020204" pitchFamily="34" charset="0"/>
                  <a:buChar char="•"/>
                </a:pPr>
                <a:r>
                  <a:rPr lang="en-US" altLang="en-US" sz="23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  <a:r>
                  <a:rPr lang="en-US" altLang="en-US" sz="23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GB" altLang="en-US" sz="23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GB" altLang="en-US" sz="23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</m:t>
                              </m:r>
                              <m: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φ</m:t>
                              </m:r>
                              <m: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altLang="en-US" sz="23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altLang="en-US" sz="23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sin</m:t>
                              </m:r>
                              <m:r>
                                <m:rPr>
                                  <m:brk m:alnAt="7"/>
                                </m:rPr>
                                <a:rPr lang="en-GB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</m:t>
                              </m:r>
                              <m:r>
                                <a:rPr lang="en-GB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φ</m:t>
                              </m:r>
                              <m:r>
                                <a:rPr lang="en-GB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GB" altLang="en-US" sz="23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sin</m:t>
                              </m:r>
                              <m:r>
                                <m:rPr>
                                  <m:brk m:alnAt="7"/>
                                </m:rPr>
                                <a:rPr lang="en-GB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</m:t>
                              </m:r>
                              <m:r>
                                <a:rPr lang="en-GB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φ</m:t>
                              </m:r>
                              <m:r>
                                <a:rPr lang="en-GB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GB" altLang="en-US" sz="23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GB" altLang="en-US" sz="23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GB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</m:t>
                              </m:r>
                              <m:r>
                                <a:rPr lang="en-GB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φ</m:t>
                              </m:r>
                              <m:r>
                                <a:rPr lang="en-GB" altLang="en-US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en-US" sz="23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71463" indent="-271463" eaLnBrk="1" hangingPunct="1">
                  <a:spcBef>
                    <a:spcPts val="1200"/>
                  </a:spcBef>
                  <a:buClr>
                    <a:srgbClr val="A50021"/>
                  </a:buClr>
                  <a:buSzPct val="125000"/>
                  <a:buFont typeface="Arial" panose="020B0604020202020204" pitchFamily="34" charset="0"/>
                  <a:buChar char="•"/>
                </a:pPr>
                <a:r>
                  <a:rPr lang="en-US" altLang="en-US" sz="23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Scaling</a:t>
                </a:r>
                <a:r>
                  <a:rPr lang="en-US" altLang="en-US" sz="23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en-US" sz="23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71463" indent="-271463" eaLnBrk="1" hangingPunct="1">
                  <a:spcBef>
                    <a:spcPts val="1200"/>
                  </a:spcBef>
                  <a:buClr>
                    <a:srgbClr val="A50021"/>
                  </a:buClr>
                  <a:buSzPct val="125000"/>
                  <a:buFont typeface="Arial" panose="020B0604020202020204" pitchFamily="34" charset="0"/>
                  <a:buChar char="•"/>
                </a:pPr>
                <a:r>
                  <a:rPr lang="en-US" altLang="en-US" sz="23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Shearing</a:t>
                </a:r>
                <a:r>
                  <a:rPr lang="en-US" altLang="en-US" sz="23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mr>
                          <m:mr>
                            <m:e>
                              <m: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altLang="en-US" sz="23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en-US" sz="23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71463" indent="-271463" eaLnBrk="1" hangingPunct="1">
                  <a:spcBef>
                    <a:spcPts val="1200"/>
                  </a:spcBef>
                  <a:buClr>
                    <a:srgbClr val="A50021"/>
                  </a:buClr>
                  <a:buSzPct val="125000"/>
                  <a:buFont typeface="Arial" panose="020B0604020202020204" pitchFamily="34" charset="0"/>
                  <a:buChar char="•"/>
                </a:pPr>
                <a:endParaRPr lang="en-US" altLang="en-US" sz="23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spcBef>
                    <a:spcPts val="1200"/>
                  </a:spcBef>
                  <a:buClr>
                    <a:srgbClr val="A50021"/>
                  </a:buClr>
                  <a:buSzPct val="125000"/>
                  <a:buNone/>
                </a:pP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:r>
                  <a:rPr lang="en-US" altLang="en-US" sz="23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translation</a:t>
                </a: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altLang="en-US" sz="23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</a:t>
                </a: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altLang="en-US" sz="23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linear</a:t>
                </a: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3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transformation</a:t>
                </a: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It is an </a:t>
                </a:r>
                <a:r>
                  <a:rPr lang="en-US" altLang="en-US" sz="23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affine</a:t>
                </a: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transformation. A </a:t>
                </a:r>
                <a:r>
                  <a:rPr lang="en-US" altLang="en-US" sz="23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linear</a:t>
                </a: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3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transformation</a:t>
                </a: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always </a:t>
                </a:r>
                <a:r>
                  <a:rPr lang="en-US" altLang="en-US" sz="23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leaves</a:t>
                </a: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en-US" sz="23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origin</a:t>
                </a:r>
                <a:r>
                  <a:rPr lang="en-US" altLang="en-US" sz="23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fixed.</a:t>
                </a:r>
              </a:p>
              <a:p>
                <a:pPr marL="0" indent="0" eaLnBrk="1" hangingPunct="1">
                  <a:buClr>
                    <a:srgbClr val="A50021"/>
                  </a:buClr>
                  <a:buSzPct val="125000"/>
                  <a:buNone/>
                </a:pPr>
                <a:endParaRPr lang="en-US" altLang="en-US" sz="23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005B01AF-2740-40FF-8962-FB11D088B6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000" y="914401"/>
                <a:ext cx="10974600" cy="4960188"/>
              </a:xfrm>
              <a:blipFill>
                <a:blip r:embed="rId3"/>
                <a:stretch>
                  <a:fillRect l="-1110" t="-2457" r="-6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2D455E05-348A-42A6-8FFA-AB5994B92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B0CD5F-65CC-430D-B685-409E8ECAC428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7CFB91D-8B6A-4890-806D-41B7AD083FA6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44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9D738-E32F-4B00-B6B9-DBC8B3980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7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Transformations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05B01AF-2740-40FF-8962-FB11D088B6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914401"/>
            <a:ext cx="10974600" cy="1066799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Cartesian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(and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by a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point (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a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by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be ‘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to another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Cartesian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is therefore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US" alt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US" alt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r>
              <a:rPr lang="en-US" alt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r>
              <a:rPr lang="en-US" alt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b="1" i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buClr>
                <a:srgbClr val="A50021"/>
              </a:buClr>
              <a:buSzPct val="125000"/>
              <a:buNone/>
            </a:pPr>
            <a:endParaRPr lang="en-GB" altLang="en-US" sz="2300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buClr>
                <a:srgbClr val="A50021"/>
              </a:buClr>
              <a:buSzPct val="125000"/>
              <a:buNone/>
            </a:pPr>
            <a:endParaRPr lang="en-US" altLang="en-US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E42D4E92-B5DD-4EA8-B308-6FA7C2E4E3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816108"/>
              </p:ext>
            </p:extLst>
          </p:nvPr>
        </p:nvGraphicFramePr>
        <p:xfrm>
          <a:off x="3200400" y="4038600"/>
          <a:ext cx="5620219" cy="139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482400" progId="Equation.DSMT4">
                  <p:embed/>
                </p:oleObj>
              </mc:Choice>
              <mc:Fallback>
                <p:oleObj name="Equation" r:id="rId2" imgW="1866600" imgH="482400" progId="Equation.DSMT4">
                  <p:embed/>
                  <p:pic>
                    <p:nvPicPr>
                      <p:cNvPr id="23554" name="Object 2">
                        <a:extLst>
                          <a:ext uri="{FF2B5EF4-FFF2-40B4-BE49-F238E27FC236}">
                            <a16:creationId xmlns:a16="http://schemas.microsoft.com/office/drawing/2014/main" id="{479BDF05-E360-455A-801A-F6AA3D549E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038600"/>
                        <a:ext cx="5620219" cy="13933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8173C1-DF29-4C76-BD77-7A184EDD6599}"/>
              </a:ext>
            </a:extLst>
          </p:cNvPr>
          <p:cNvSpPr/>
          <p:nvPr/>
        </p:nvSpPr>
        <p:spPr bwMode="auto">
          <a:xfrm>
            <a:off x="3352800" y="4191000"/>
            <a:ext cx="1676400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28575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6DA7C3-FDE6-4374-983F-0A707CD5C2BF}"/>
              </a:ext>
            </a:extLst>
          </p:cNvPr>
          <p:cNvSpPr/>
          <p:nvPr/>
        </p:nvSpPr>
        <p:spPr bwMode="auto">
          <a:xfrm rot="5400000">
            <a:off x="4987771" y="4491312"/>
            <a:ext cx="1135811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28575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6F83EA-2A31-4F66-9C31-EA7044A8CDAE}"/>
              </a:ext>
            </a:extLst>
          </p:cNvPr>
          <p:cNvSpPr/>
          <p:nvPr/>
        </p:nvSpPr>
        <p:spPr bwMode="auto">
          <a:xfrm>
            <a:off x="6509274" y="4188425"/>
            <a:ext cx="2057400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28575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AACD733-C15E-4DF9-A9BA-57DAAFA6D409}"/>
              </a:ext>
            </a:extLst>
          </p:cNvPr>
          <p:cNvSpPr/>
          <p:nvPr/>
        </p:nvSpPr>
        <p:spPr bwMode="auto">
          <a:xfrm>
            <a:off x="3363547" y="4808301"/>
            <a:ext cx="1676400" cy="533400"/>
          </a:xfrm>
          <a:prstGeom prst="roundRect">
            <a:avLst/>
          </a:prstGeom>
          <a:solidFill>
            <a:srgbClr val="D18C01">
              <a:alpha val="25000"/>
            </a:srgbClr>
          </a:solidFill>
          <a:ln w="28575" cap="flat" cmpd="sng" algn="ctr">
            <a:solidFill>
              <a:srgbClr val="A5002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1ED9448-F673-41D2-B74A-DA88926F0A57}"/>
              </a:ext>
            </a:extLst>
          </p:cNvPr>
          <p:cNvSpPr/>
          <p:nvPr/>
        </p:nvSpPr>
        <p:spPr bwMode="auto">
          <a:xfrm rot="5400000">
            <a:off x="4987760" y="4495424"/>
            <a:ext cx="1135811" cy="533400"/>
          </a:xfrm>
          <a:prstGeom prst="roundRect">
            <a:avLst/>
          </a:prstGeom>
          <a:solidFill>
            <a:srgbClr val="D18C01">
              <a:alpha val="25000"/>
            </a:srgbClr>
          </a:solidFill>
          <a:ln w="28575" cap="flat" cmpd="sng" algn="ctr">
            <a:solidFill>
              <a:srgbClr val="A5002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4036C99-5AB3-4C29-9105-24FF3AC8F69E}"/>
              </a:ext>
            </a:extLst>
          </p:cNvPr>
          <p:cNvSpPr/>
          <p:nvPr/>
        </p:nvSpPr>
        <p:spPr bwMode="auto">
          <a:xfrm>
            <a:off x="6520021" y="4805726"/>
            <a:ext cx="2057400" cy="533400"/>
          </a:xfrm>
          <a:prstGeom prst="roundRect">
            <a:avLst/>
          </a:prstGeom>
          <a:solidFill>
            <a:srgbClr val="D18C01">
              <a:alpha val="25000"/>
            </a:srgbClr>
          </a:solidFill>
          <a:ln w="28575" cap="flat" cmpd="sng" algn="ctr">
            <a:solidFill>
              <a:srgbClr val="A5002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2" descr="Image result for principlan component analysis">
            <a:extLst>
              <a:ext uri="{FF2B5EF4-FFF2-40B4-BE49-F238E27FC236}">
                <a16:creationId xmlns:a16="http://schemas.microsoft.com/office/drawing/2014/main" id="{C242FFC4-899C-416F-96EA-5CE5FB69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552E2E-594D-45BE-BBBA-CF0CBB90651A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2D5E354-5497-4C5C-BDFA-09BE2A3A795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45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672707-BEDD-4EEB-BAB2-4F7DA9CF5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7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Transformations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E42D4E92-B5DD-4EA8-B308-6FA7C2E4E3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429978"/>
              </p:ext>
            </p:extLst>
          </p:nvPr>
        </p:nvGraphicFramePr>
        <p:xfrm>
          <a:off x="3200400" y="5257800"/>
          <a:ext cx="5620219" cy="139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482400" progId="Equation.DSMT4">
                  <p:embed/>
                </p:oleObj>
              </mc:Choice>
              <mc:Fallback>
                <p:oleObj name="Equation" r:id="rId2" imgW="1866600" imgH="482400" progId="Equation.DSMT4">
                  <p:embed/>
                  <p:pic>
                    <p:nvPicPr>
                      <p:cNvPr id="9" name="Object 2">
                        <a:extLst>
                          <a:ext uri="{FF2B5EF4-FFF2-40B4-BE49-F238E27FC236}">
                            <a16:creationId xmlns:a16="http://schemas.microsoft.com/office/drawing/2014/main" id="{E42D4E92-B5DD-4EA8-B308-6FA7C2E4E3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257800"/>
                        <a:ext cx="5620219" cy="13933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D54913-F2EE-4060-8D32-F9154ED67FF9}"/>
              </a:ext>
            </a:extLst>
          </p:cNvPr>
          <p:cNvCxnSpPr/>
          <p:nvPr/>
        </p:nvCxnSpPr>
        <p:spPr bwMode="auto">
          <a:xfrm>
            <a:off x="684000" y="2971800"/>
            <a:ext cx="4726200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D584F8-EEA7-4EE4-BDDF-F79130AC196D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1181100"/>
            <a:ext cx="0" cy="358140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F4ADF6-069E-46A0-9053-C14AA82BB85A}"/>
              </a:ext>
            </a:extLst>
          </p:cNvPr>
          <p:cNvCxnSpPr/>
          <p:nvPr/>
        </p:nvCxnSpPr>
        <p:spPr bwMode="auto">
          <a:xfrm>
            <a:off x="6780000" y="2971800"/>
            <a:ext cx="4726200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F1539F-99BE-485F-8357-7F702489B07A}"/>
              </a:ext>
            </a:extLst>
          </p:cNvPr>
          <p:cNvCxnSpPr>
            <a:cxnSpLocks/>
          </p:cNvCxnSpPr>
          <p:nvPr/>
        </p:nvCxnSpPr>
        <p:spPr bwMode="auto">
          <a:xfrm flipV="1">
            <a:off x="9144000" y="1181100"/>
            <a:ext cx="0" cy="358140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65BD63F-A70A-4653-8248-8E4C3DD8A866}"/>
              </a:ext>
            </a:extLst>
          </p:cNvPr>
          <p:cNvSpPr/>
          <p:nvPr/>
        </p:nvSpPr>
        <p:spPr bwMode="auto">
          <a:xfrm>
            <a:off x="3429000" y="258270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C56D48-077E-4C93-BF49-6F97FF0E9B8D}"/>
              </a:ext>
            </a:extLst>
          </p:cNvPr>
          <p:cNvSpPr/>
          <p:nvPr/>
        </p:nvSpPr>
        <p:spPr bwMode="auto">
          <a:xfrm>
            <a:off x="10515600" y="172950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E75460-76D6-40EF-A1E1-744CCF717CE8}"/>
              </a:ext>
            </a:extLst>
          </p:cNvPr>
          <p:cNvCxnSpPr>
            <a:cxnSpLocks/>
          </p:cNvCxnSpPr>
          <p:nvPr/>
        </p:nvCxnSpPr>
        <p:spPr bwMode="auto">
          <a:xfrm flipV="1">
            <a:off x="3657600" y="1805700"/>
            <a:ext cx="6705600" cy="777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F7AE6D-B17D-4CE8-B143-85BFAD141956}"/>
              </a:ext>
            </a:extLst>
          </p:cNvPr>
          <p:cNvSpPr txBox="1"/>
          <p:nvPr/>
        </p:nvSpPr>
        <p:spPr>
          <a:xfrm>
            <a:off x="3358817" y="2144584"/>
            <a:ext cx="11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1C154D-48CD-4F1A-866B-39960B8D1C55}"/>
              </a:ext>
            </a:extLst>
          </p:cNvPr>
          <p:cNvSpPr txBox="1"/>
          <p:nvPr/>
        </p:nvSpPr>
        <p:spPr>
          <a:xfrm>
            <a:off x="9296400" y="1241818"/>
            <a:ext cx="320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18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US" altLang="en-US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en-US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18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US" altLang="en-US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18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r>
              <a:rPr lang="en-US" altLang="en-US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en-US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18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r>
              <a:rPr lang="en-US" altLang="en-US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2" descr="Image result for principlan component analysis">
            <a:extLst>
              <a:ext uri="{FF2B5EF4-FFF2-40B4-BE49-F238E27FC236}">
                <a16:creationId xmlns:a16="http://schemas.microsoft.com/office/drawing/2014/main" id="{9450B32A-2A00-4F2E-8DC5-79F6AF7B5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1D573B-E29F-4313-B653-7F1EA4E4B1BE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349C551-C376-4AAF-9C13-C9A5E90B3D48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46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EB005E-1E8B-4049-BD3E-AE048FC37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7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  <p:bldP spid="29" grpId="0" animBg="1"/>
      <p:bldP spid="17" grpId="0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Transformations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C971C-8167-48D8-AC9C-1E6863368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11277600" cy="3893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8D101C-4E86-427D-89D7-C996FC39EDE3}"/>
              </a:ext>
            </a:extLst>
          </p:cNvPr>
          <p:cNvSpPr txBox="1"/>
          <p:nvPr/>
        </p:nvSpPr>
        <p:spPr>
          <a:xfrm>
            <a:off x="4191000" y="4676165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(x, y) 			(9x+4y, 4x+3y)</a:t>
            </a:r>
          </a:p>
          <a:p>
            <a:r>
              <a:rPr lang="en-GB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(0, 0) 			(0, 0)</a:t>
            </a:r>
          </a:p>
          <a:p>
            <a:r>
              <a:rPr lang="en-GB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(1, 0)			(9, 4)</a:t>
            </a:r>
          </a:p>
          <a:p>
            <a:r>
              <a:rPr lang="en-GB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(0, 1)			(4, 3)</a:t>
            </a:r>
          </a:p>
          <a:p>
            <a:r>
              <a:rPr lang="en-GB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(-1, 0)			(-9, -4)</a:t>
            </a:r>
          </a:p>
          <a:p>
            <a:r>
              <a:rPr lang="en-GB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(0, -1)			(-4, -3)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209783-850F-4444-A231-25C8DD6A1AEB}"/>
              </a:ext>
            </a:extLst>
          </p:cNvPr>
          <p:cNvSpPr/>
          <p:nvPr/>
        </p:nvSpPr>
        <p:spPr bwMode="auto">
          <a:xfrm>
            <a:off x="2368200" y="2276894"/>
            <a:ext cx="756000" cy="756000"/>
          </a:xfrm>
          <a:prstGeom prst="ellipse">
            <a:avLst/>
          </a:prstGeom>
          <a:solidFill>
            <a:srgbClr val="FFFF00">
              <a:alpha val="35000"/>
            </a:srgbClr>
          </a:solidFill>
          <a:ln w="9525" cap="flat" cmpd="sng" algn="ctr">
            <a:solidFill>
              <a:srgbClr val="D18C0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AAAA29-4935-4769-B6E9-22279584A79E}"/>
              </a:ext>
            </a:extLst>
          </p:cNvPr>
          <p:cNvSpPr/>
          <p:nvPr/>
        </p:nvSpPr>
        <p:spPr bwMode="auto">
          <a:xfrm rot="19800000">
            <a:off x="6917918" y="2258894"/>
            <a:ext cx="4896818" cy="792000"/>
          </a:xfrm>
          <a:prstGeom prst="ellipse">
            <a:avLst/>
          </a:prstGeom>
          <a:solidFill>
            <a:srgbClr val="FFFF00">
              <a:alpha val="35000"/>
            </a:srgbClr>
          </a:solidFill>
          <a:ln w="9525" cap="flat" cmpd="sng" algn="ctr">
            <a:solidFill>
              <a:srgbClr val="D18C0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2" descr="Image result for principlan component analysis">
            <a:extLst>
              <a:ext uri="{FF2B5EF4-FFF2-40B4-BE49-F238E27FC236}">
                <a16:creationId xmlns:a16="http://schemas.microsoft.com/office/drawing/2014/main" id="{0B69CE7D-FCFF-465C-9048-CB3079BB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D97D7C-8DBF-47A6-AB27-3D626C0F7A66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3D02DDE-A9E5-4F40-A2B9-17B1EDECBFE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47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FD87AA-459A-430F-9FAA-7EF30220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647B9-9767-4ACE-9F11-3FA6D158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785" y="1953940"/>
            <a:ext cx="8513215" cy="4919630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Determinants of a Linear Transformation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2" descr="Image result for principlan component analysis">
            <a:extLst>
              <a:ext uri="{FF2B5EF4-FFF2-40B4-BE49-F238E27FC236}">
                <a16:creationId xmlns:a16="http://schemas.microsoft.com/office/drawing/2014/main" id="{0B69CE7D-FCFF-465C-9048-CB3079BB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D97D7C-8DBF-47A6-AB27-3D626C0F7A66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3D02DDE-A9E5-4F40-A2B9-17B1EDECBFE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48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FD87AA-459A-430F-9FAA-7EF30220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C21706A7-1223-41A5-94C6-6CD18601D0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887141"/>
            <a:ext cx="10974600" cy="4313509"/>
          </a:xfrm>
        </p:spPr>
        <p:txBody>
          <a:bodyPr/>
          <a:lstStyle/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Informally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determinant </a:t>
            </a:r>
            <a:r>
              <a:rPr lang="en-US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of a </a:t>
            </a:r>
            <a:r>
              <a:rPr lang="en-US" altLang="en-US" sz="23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transformation 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Cartesian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when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determinant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rotation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 and Eigenvalues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5EC98-946F-4044-8787-C5F0ED40B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391393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4129D8-8628-48A9-8359-D561A0FE99EF}"/>
              </a:ext>
            </a:extLst>
          </p:cNvPr>
          <p:cNvCxnSpPr>
            <a:cxnSpLocks/>
          </p:cNvCxnSpPr>
          <p:nvPr/>
        </p:nvCxnSpPr>
        <p:spPr bwMode="auto">
          <a:xfrm rot="60000" flipV="1">
            <a:off x="9604388" y="1332523"/>
            <a:ext cx="2171566" cy="127735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7EF371-410A-4F01-B07A-F7101346EC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372600" y="2229476"/>
            <a:ext cx="220806" cy="38120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66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E80072-95BD-4FBD-89E1-748DB42E93C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8515" y="2229149"/>
            <a:ext cx="629426" cy="36749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5AF096-8EDD-4EC5-AA8D-8A1DB16420C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36259" y="1980730"/>
            <a:ext cx="344289" cy="62995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66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DF9C83-DD08-4B80-8BB2-65EB83EB6C6C}"/>
                  </a:ext>
                </a:extLst>
              </p:cNvPr>
              <p:cNvSpPr txBox="1"/>
              <p:nvPr/>
            </p:nvSpPr>
            <p:spPr>
              <a:xfrm>
                <a:off x="3283211" y="2041388"/>
                <a:ext cx="580696" cy="511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GB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DF9C83-DD08-4B80-8BB2-65EB83EB6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11" y="2041388"/>
                <a:ext cx="580696" cy="511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5DCE15-155B-49A3-A1E0-0C70017459FD}"/>
                  </a:ext>
                </a:extLst>
              </p:cNvPr>
              <p:cNvSpPr txBox="1"/>
              <p:nvPr/>
            </p:nvSpPr>
            <p:spPr>
              <a:xfrm>
                <a:off x="1526067" y="1785805"/>
                <a:ext cx="580696" cy="511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GB" sz="20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b="1" dirty="0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5DCE15-155B-49A3-A1E0-0C7001745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067" y="1785805"/>
                <a:ext cx="580696" cy="511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B549E81-C41D-4B24-B443-F107E2F6DAF3}"/>
              </a:ext>
            </a:extLst>
          </p:cNvPr>
          <p:cNvSpPr txBox="1"/>
          <p:nvPr/>
        </p:nvSpPr>
        <p:spPr>
          <a:xfrm>
            <a:off x="9127136" y="2275053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6B417A-B5D9-476D-B4DF-A90ECA280B8B}"/>
              </a:ext>
            </a:extLst>
          </p:cNvPr>
          <p:cNvSpPr txBox="1"/>
          <p:nvPr/>
        </p:nvSpPr>
        <p:spPr>
          <a:xfrm>
            <a:off x="10515600" y="195415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916A4DD-84D6-4C9C-A0D2-24A860A16C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000" y="4534473"/>
            <a:ext cx="10974600" cy="1608933"/>
          </a:xfrm>
        </p:spPr>
        <p:txBody>
          <a:bodyPr/>
          <a:lstStyle/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may have </a:t>
            </a: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eigenvalues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71463" indent="-271463"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our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diagonal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This will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orthogonal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other.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eigenvalues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be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real-valued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21D7-195F-4BF5-BBFB-B210AE32FD44}"/>
              </a:ext>
            </a:extLst>
          </p:cNvPr>
          <p:cNvSpPr txBox="1"/>
          <p:nvPr/>
        </p:nvSpPr>
        <p:spPr>
          <a:xfrm>
            <a:off x="9747718" y="3268521"/>
            <a:ext cx="160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Eigenvalues</a:t>
            </a:r>
          </a:p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(magnitude)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BCB0EA-A0ED-4736-9D2F-47848B2C0570}"/>
              </a:ext>
            </a:extLst>
          </p:cNvPr>
          <p:cNvSpPr txBox="1"/>
          <p:nvPr/>
        </p:nvSpPr>
        <p:spPr>
          <a:xfrm>
            <a:off x="2764141" y="722964"/>
            <a:ext cx="160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</a:t>
            </a:r>
          </a:p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(direction)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43EE21-ECA7-4AEA-8D32-D56793AF4A2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0715" y="1381792"/>
            <a:ext cx="817049" cy="47617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5A5590-42C4-4317-A6B0-9E522144628B}"/>
              </a:ext>
            </a:extLst>
          </p:cNvPr>
          <p:cNvCxnSpPr>
            <a:cxnSpLocks/>
            <a:endCxn id="28" idx="0"/>
          </p:cNvCxnSpPr>
          <p:nvPr/>
        </p:nvCxnSpPr>
        <p:spPr bwMode="auto">
          <a:xfrm>
            <a:off x="3573559" y="1561091"/>
            <a:ext cx="0" cy="48029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9B195E-8597-4346-975F-5077F1001F97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25528" y="2229476"/>
            <a:ext cx="118672" cy="109018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BC21F1-7598-40CB-9DC7-1D94652A26C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8820" y="2587911"/>
            <a:ext cx="484044" cy="76488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23" name="Picture 2" descr="Image result for principlan component analysis">
            <a:extLst>
              <a:ext uri="{FF2B5EF4-FFF2-40B4-BE49-F238E27FC236}">
                <a16:creationId xmlns:a16="http://schemas.microsoft.com/office/drawing/2014/main" id="{F7D7A5A8-88D9-423B-A11C-9D505935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7C13A1-F2D0-4910-882F-5E3CD44DAA43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DC46F0F-4522-4CAD-A9BD-A5B40822E349}"/>
              </a:ext>
            </a:extLst>
          </p:cNvPr>
          <p:cNvSpPr/>
          <p:nvPr/>
        </p:nvSpPr>
        <p:spPr bwMode="auto">
          <a:xfrm>
            <a:off x="5314181" y="1671615"/>
            <a:ext cx="560652" cy="518691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024DBA-F0C3-49A9-A86A-9C304B648D18}"/>
              </a:ext>
            </a:extLst>
          </p:cNvPr>
          <p:cNvSpPr/>
          <p:nvPr/>
        </p:nvSpPr>
        <p:spPr bwMode="auto">
          <a:xfrm>
            <a:off x="6255521" y="1082923"/>
            <a:ext cx="560652" cy="518691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3B39E41E-CEED-4B64-90B6-BF8944B836C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49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23906A-EC14-4AA9-B677-9D2F81C47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/>
      <p:bldP spid="30" grpId="0"/>
      <p:bldP spid="29" grpId="0"/>
      <p:bldP spid="32" grpId="0"/>
      <p:bldP spid="34" grpId="0"/>
      <p:bldP spid="35" grpId="0"/>
      <p:bldP spid="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1120" y="116632"/>
            <a:ext cx="10512425" cy="738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Special Notes and </a:t>
            </a:r>
            <a:r>
              <a:rPr lang="en-US" altLang="en-US" sz="4000" dirty="0">
                <a:solidFill>
                  <a:srgbClr val="002060"/>
                </a:solidFill>
                <a:latin typeface="+mn-lt"/>
              </a:rPr>
              <a:t>S</a:t>
            </a: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ome Links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697375" y="1081662"/>
            <a:ext cx="9132425" cy="4861937"/>
          </a:xfrm>
        </p:spPr>
        <p:txBody>
          <a:bodyPr/>
          <a:lstStyle/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inspired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excellent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video by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Luis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Serrano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dirty="0">
                <a:hlinkClick r:id="rId2"/>
              </a:rPr>
              <a:t>https://www.youtube.com/watch?v=g-Hb26agBFg</a:t>
            </a:r>
            <a:endParaRPr lang="en-GB" sz="2400" dirty="0"/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GB" sz="800" dirty="0"/>
          </a:p>
          <a:p>
            <a:pPr marL="355600" indent="0" eaLnBrk="1" hangingPunct="1">
              <a:buClr>
                <a:srgbClr val="A50021"/>
              </a:buClr>
              <a:buSzPct val="125000"/>
              <a:buNone/>
            </a:pPr>
            <a:r>
              <a:rPr lang="en-GB" sz="2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GB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believe that mathematical concepts can be learned through simple explanations, analogies and easy-to-understand visualizations. I am passionate about teaching these concepts in relatable, friendly, and simple ways.</a:t>
            </a:r>
            <a:r>
              <a:rPr lang="en-GB" sz="2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355600" indent="0" eaLnBrk="1" hangingPunct="1">
              <a:buClr>
                <a:srgbClr val="A50021"/>
              </a:buClr>
              <a:buSzPct val="125000"/>
              <a:buNone/>
            </a:pPr>
            <a:r>
              <a:rPr lang="en-GB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Luis Serrano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GB" sz="800" dirty="0"/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Another </a:t>
            </a: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video is the </a:t>
            </a: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3Blue1Brown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video on </a:t>
            </a: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Eigenvalues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dirty="0">
                <a:hlinkClick r:id="rId3"/>
              </a:rPr>
              <a:t>https://www.youtube.com/watch?v=PFDu9oVAE-g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GB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buClr>
                <a:schemeClr val="accent6">
                  <a:lumMod val="75000"/>
                </a:schemeClr>
              </a:buClr>
              <a:buNone/>
            </a:pPr>
            <a:endParaRPr lang="en-US" altLang="en-US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ight Arrow 4">
            <a:extLst>
              <a:ext uri="{FF2B5EF4-FFF2-40B4-BE49-F238E27FC236}">
                <a16:creationId xmlns:a16="http://schemas.microsoft.com/office/drawing/2014/main" id="{84B9113B-9459-4AE8-9459-2A56EA09CFAD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Image result for youtube logo">
            <a:extLst>
              <a:ext uri="{FF2B5EF4-FFF2-40B4-BE49-F238E27FC236}">
                <a16:creationId xmlns:a16="http://schemas.microsoft.com/office/drawing/2014/main" id="{417A1A91-AF41-49BB-90BA-53618AE4B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333" y="962131"/>
            <a:ext cx="1412659" cy="7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3blue1brown logo">
            <a:extLst>
              <a:ext uri="{FF2B5EF4-FFF2-40B4-BE49-F238E27FC236}">
                <a16:creationId xmlns:a16="http://schemas.microsoft.com/office/drawing/2014/main" id="{C7722654-9D55-4440-9F6E-AB3D5BFE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354" y="4334669"/>
            <a:ext cx="1526381" cy="15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2843935C-4B8F-4019-95C8-54C442BB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1D5F7-ED1F-4F8C-B481-4B77D86B478F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7BE1953C-7C6E-48D4-85B2-31811BAE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735" y="2034830"/>
            <a:ext cx="1778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DCEAC4F-3437-4F0E-BDAD-E3B7DA80D93F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8D204D-A449-46F4-9037-F7009DE9BF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 and Eigenvalues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E41B59-F5D2-4E6C-98B7-BFEEC51C7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0" y="966598"/>
            <a:ext cx="9555847" cy="4924804"/>
          </a:xfrm>
          <a:prstGeom prst="rect">
            <a:avLst/>
          </a:prstGeom>
        </p:spPr>
      </p:pic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E5D748AD-D372-49A9-8D8B-7F3577390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B34212-4D41-47AC-B871-7E64C24C48BB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9071C27-3A50-44C4-9208-5CC6F265FD25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50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8B15DB-C994-4560-8091-BECD04E99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F06E90-6427-42A9-B374-2AED24A6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718"/>
            <a:ext cx="12192000" cy="5410386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 and Eigenvalues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21D7-195F-4BF5-BBFB-B210AE32FD44}"/>
              </a:ext>
            </a:extLst>
          </p:cNvPr>
          <p:cNvSpPr txBox="1"/>
          <p:nvPr/>
        </p:nvSpPr>
        <p:spPr>
          <a:xfrm>
            <a:off x="6523188" y="6317654"/>
            <a:ext cx="16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Eigenvalue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BCB0EA-A0ED-4736-9D2F-47848B2C0570}"/>
              </a:ext>
            </a:extLst>
          </p:cNvPr>
          <p:cNvSpPr txBox="1"/>
          <p:nvPr/>
        </p:nvSpPr>
        <p:spPr>
          <a:xfrm>
            <a:off x="6248400" y="4114800"/>
            <a:ext cx="16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43EE21-ECA7-4AEA-8D32-D56793AF4A2E}"/>
              </a:ext>
            </a:extLst>
          </p:cNvPr>
          <p:cNvCxnSpPr>
            <a:cxnSpLocks/>
          </p:cNvCxnSpPr>
          <p:nvPr/>
        </p:nvCxnSpPr>
        <p:spPr bwMode="auto">
          <a:xfrm flipH="1">
            <a:off x="6166318" y="4450824"/>
            <a:ext cx="653582" cy="711693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5A5590-42C4-4317-A6B0-9E522144628B}"/>
              </a:ext>
            </a:extLst>
          </p:cNvPr>
          <p:cNvCxnSpPr>
            <a:cxnSpLocks/>
          </p:cNvCxnSpPr>
          <p:nvPr/>
        </p:nvCxnSpPr>
        <p:spPr bwMode="auto">
          <a:xfrm>
            <a:off x="7391400" y="4419600"/>
            <a:ext cx="381000" cy="76200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BC21F1-7598-40CB-9DC7-1D94652A26C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39000" y="5562600"/>
            <a:ext cx="32860" cy="89539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13" name="Picture 2" descr="Image result for principlan component analysis">
            <a:extLst>
              <a:ext uri="{FF2B5EF4-FFF2-40B4-BE49-F238E27FC236}">
                <a16:creationId xmlns:a16="http://schemas.microsoft.com/office/drawing/2014/main" id="{80405284-6367-4FE8-9133-5FA1984C5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FE287D-627E-4633-83A3-D1611FECDDB3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FC6DD3C-A017-41D1-9347-8D5F9B4AAF4E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51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B8342E-A857-4A8E-8220-A818B47B2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4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CE113-F329-4915-9487-92849D42D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4232610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 Eigenvalues of a 2 X 2 Matrix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21D7-195F-4BF5-BBFB-B210AE32FD44}"/>
              </a:ext>
            </a:extLst>
          </p:cNvPr>
          <p:cNvSpPr txBox="1"/>
          <p:nvPr/>
        </p:nvSpPr>
        <p:spPr>
          <a:xfrm>
            <a:off x="9067800" y="5562600"/>
            <a:ext cx="16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Eigenvalues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BC21F1-7598-40CB-9DC7-1D94652A26CE}"/>
              </a:ext>
            </a:extLst>
          </p:cNvPr>
          <p:cNvCxnSpPr>
            <a:cxnSpLocks/>
          </p:cNvCxnSpPr>
          <p:nvPr/>
        </p:nvCxnSpPr>
        <p:spPr bwMode="auto">
          <a:xfrm flipV="1">
            <a:off x="9982200" y="4724400"/>
            <a:ext cx="381000" cy="91440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498FEF-CA9D-4969-B1BE-EF27DBA55EF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48800" y="4763610"/>
            <a:ext cx="152400" cy="87519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12" name="Picture 2" descr="Image result for principlan component analysis">
            <a:extLst>
              <a:ext uri="{FF2B5EF4-FFF2-40B4-BE49-F238E27FC236}">
                <a16:creationId xmlns:a16="http://schemas.microsoft.com/office/drawing/2014/main" id="{77D4286C-F59B-460E-B262-BFAFCE2E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5EB832-53F4-4CB9-BC93-63B87B252267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16D5D048-7A75-418C-AEC2-937D6CD48B15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52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768D6E-7F38-426F-B13F-911002BB9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8013D-A615-4FFC-84DA-21D9E102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172"/>
            <a:ext cx="12192000" cy="4043655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8460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 Eigenvectors of a 2 X 2 Matrix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D21D7-195F-4BF5-BBFB-B210AE32FD44}"/>
              </a:ext>
            </a:extLst>
          </p:cNvPr>
          <p:cNvSpPr txBox="1"/>
          <p:nvPr/>
        </p:nvSpPr>
        <p:spPr>
          <a:xfrm>
            <a:off x="5410200" y="6096000"/>
            <a:ext cx="16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BC21F1-7598-40CB-9DC7-1D94652A26CE}"/>
              </a:ext>
            </a:extLst>
          </p:cNvPr>
          <p:cNvCxnSpPr>
            <a:cxnSpLocks/>
          </p:cNvCxnSpPr>
          <p:nvPr/>
        </p:nvCxnSpPr>
        <p:spPr bwMode="auto">
          <a:xfrm flipV="1">
            <a:off x="6400800" y="5029200"/>
            <a:ext cx="3200400" cy="1152631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498FEF-CA9D-4969-B1BE-EF27DBA55EF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86200" y="4648200"/>
            <a:ext cx="2057400" cy="1533631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12" name="Picture 2" descr="Image result for principlan component analysis">
            <a:extLst>
              <a:ext uri="{FF2B5EF4-FFF2-40B4-BE49-F238E27FC236}">
                <a16:creationId xmlns:a16="http://schemas.microsoft.com/office/drawing/2014/main" id="{DF26AE16-224D-4407-802A-11072059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4F777-3A59-41B8-BF7A-0811022E06D1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7466C59-A899-4F8A-916F-FDCD05407A1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53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6760B8-7A79-4C13-8DE1-46A129480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  <p:pic>
        <p:nvPicPr>
          <p:cNvPr id="3074" name="Picture 2" descr="Calculating the Jordan form of a matrix | SciPy Recipes">
            <a:extLst>
              <a:ext uri="{FF2B5EF4-FFF2-40B4-BE49-F238E27FC236}">
                <a16:creationId xmlns:a16="http://schemas.microsoft.com/office/drawing/2014/main" id="{E095161B-5291-42D8-B944-B31069D1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979" y="5729936"/>
            <a:ext cx="2788104" cy="55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226200"/>
            <a:ext cx="10365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YouTube video on Eigenvectors &amp; Eigenvalues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CCC1E0-5560-4D59-BE93-7AF51769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90600"/>
            <a:ext cx="7620000" cy="3916491"/>
          </a:xfrm>
          <a:prstGeom prst="rect">
            <a:avLst/>
          </a:prstGeom>
        </p:spPr>
      </p:pic>
      <p:pic>
        <p:nvPicPr>
          <p:cNvPr id="12" name="Picture 2" descr="Image result for youtube logo">
            <a:extLst>
              <a:ext uri="{FF2B5EF4-FFF2-40B4-BE49-F238E27FC236}">
                <a16:creationId xmlns:a16="http://schemas.microsoft.com/office/drawing/2014/main" id="{698D92DC-FB83-4FDE-8B66-E36E750F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9" y="5105400"/>
            <a:ext cx="2016126" cy="111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3blue1brown logo">
            <a:extLst>
              <a:ext uri="{FF2B5EF4-FFF2-40B4-BE49-F238E27FC236}">
                <a16:creationId xmlns:a16="http://schemas.microsoft.com/office/drawing/2014/main" id="{622CE75D-C5F9-4A6E-A78E-803BC060A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807829"/>
            <a:ext cx="1526381" cy="15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principlan component analysis">
            <a:extLst>
              <a:ext uri="{FF2B5EF4-FFF2-40B4-BE49-F238E27FC236}">
                <a16:creationId xmlns:a16="http://schemas.microsoft.com/office/drawing/2014/main" id="{4196712D-E3E1-44AA-92ED-EDA258FA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7576EC-4929-4FCB-9ED1-4D3CC7851104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FA74111D-CD35-452E-B421-8AB8D9D3B49D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54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8ED977-6871-426A-8D84-15FA83D667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3FF876-FEF8-412E-9B97-0816026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66800"/>
            <a:ext cx="7085714" cy="54571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830A021-6EF1-4F84-94E4-FE33C8CD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07" y="4142821"/>
            <a:ext cx="2757267" cy="1122506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 Principal Components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073255-EE0A-4E2D-82CF-A9041C33506A}"/>
              </a:ext>
            </a:extLst>
          </p:cNvPr>
          <p:cNvGrpSpPr/>
          <p:nvPr/>
        </p:nvGrpSpPr>
        <p:grpSpPr>
          <a:xfrm>
            <a:off x="7433512" y="672236"/>
            <a:ext cx="3238024" cy="2339668"/>
            <a:chOff x="7433512" y="672236"/>
            <a:chExt cx="3238024" cy="2339668"/>
          </a:xfrm>
          <a:solidFill>
            <a:srgbClr val="0070C0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BB416C-EA9B-4D47-9403-400E758A9286}"/>
                </a:ext>
              </a:extLst>
            </p:cNvPr>
            <p:cNvSpPr/>
            <p:nvPr/>
          </p:nvSpPr>
          <p:spPr bwMode="auto">
            <a:xfrm>
              <a:off x="7433512" y="2105528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AEB5300-4F9A-4B0E-A234-6624732C21B9}"/>
                </a:ext>
              </a:extLst>
            </p:cNvPr>
            <p:cNvSpPr/>
            <p:nvPr/>
          </p:nvSpPr>
          <p:spPr bwMode="auto">
            <a:xfrm>
              <a:off x="7525516" y="2831904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026E19-2E16-42EF-92B4-29648E73967A}"/>
                </a:ext>
              </a:extLst>
            </p:cNvPr>
            <p:cNvSpPr/>
            <p:nvPr/>
          </p:nvSpPr>
          <p:spPr bwMode="auto">
            <a:xfrm>
              <a:off x="8335880" y="2456448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CB106B-203B-4AC2-8B72-97FE862C396F}"/>
                </a:ext>
              </a:extLst>
            </p:cNvPr>
            <p:cNvSpPr/>
            <p:nvPr/>
          </p:nvSpPr>
          <p:spPr bwMode="auto">
            <a:xfrm>
              <a:off x="8452864" y="1650244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F161E4-85A4-45E3-BBA7-F35D44D5715C}"/>
                </a:ext>
              </a:extLst>
            </p:cNvPr>
            <p:cNvSpPr/>
            <p:nvPr/>
          </p:nvSpPr>
          <p:spPr bwMode="auto">
            <a:xfrm>
              <a:off x="8971842" y="1892501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DAD37E-C395-4D62-9A8E-3C7BFFC3E2E4}"/>
                </a:ext>
              </a:extLst>
            </p:cNvPr>
            <p:cNvSpPr/>
            <p:nvPr/>
          </p:nvSpPr>
          <p:spPr bwMode="auto">
            <a:xfrm>
              <a:off x="9746199" y="1943929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138E11-EFA5-4E57-B5F7-2FA2A2405269}"/>
                </a:ext>
              </a:extLst>
            </p:cNvPr>
            <p:cNvSpPr/>
            <p:nvPr/>
          </p:nvSpPr>
          <p:spPr bwMode="auto">
            <a:xfrm>
              <a:off x="10491536" y="1319464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6D0EF3-5CC5-4FCB-BD1E-A9CAA112B568}"/>
                </a:ext>
              </a:extLst>
            </p:cNvPr>
            <p:cNvSpPr/>
            <p:nvPr/>
          </p:nvSpPr>
          <p:spPr bwMode="auto">
            <a:xfrm>
              <a:off x="8961576" y="1054768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B23714E-4390-4B85-BF35-9D00904E619F}"/>
                </a:ext>
              </a:extLst>
            </p:cNvPr>
            <p:cNvSpPr/>
            <p:nvPr/>
          </p:nvSpPr>
          <p:spPr bwMode="auto">
            <a:xfrm>
              <a:off x="9629893" y="1141145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99E172D-811B-4BD2-83D9-DC2813D5D9BB}"/>
                </a:ext>
              </a:extLst>
            </p:cNvPr>
            <p:cNvSpPr/>
            <p:nvPr/>
          </p:nvSpPr>
          <p:spPr bwMode="auto">
            <a:xfrm>
              <a:off x="10340195" y="672236"/>
              <a:ext cx="180000" cy="180000"/>
            </a:xfrm>
            <a:prstGeom prst="ellipse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EDACCD-AD1D-4470-83D4-EB1A37927293}"/>
              </a:ext>
            </a:extLst>
          </p:cNvPr>
          <p:cNvCxnSpPr>
            <a:cxnSpLocks/>
          </p:cNvCxnSpPr>
          <p:nvPr/>
        </p:nvCxnSpPr>
        <p:spPr bwMode="auto">
          <a:xfrm flipV="1">
            <a:off x="5661087" y="2743200"/>
            <a:ext cx="1864429" cy="106660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CA2C43-1881-486D-BBA1-BAE09ED204D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34000" y="3276600"/>
            <a:ext cx="327086" cy="55306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66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B5998FE-9AB1-47E7-AC90-C41F1B6AD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29" y="1549637"/>
            <a:ext cx="2562225" cy="11485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7884C3-6C35-409D-8ADC-F13806B00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37" y="5422326"/>
            <a:ext cx="2890837" cy="6267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BE69CF-2FF3-43D3-A5CF-E277CF512B89}"/>
              </a:ext>
            </a:extLst>
          </p:cNvPr>
          <p:cNvSpPr txBox="1"/>
          <p:nvPr/>
        </p:nvSpPr>
        <p:spPr>
          <a:xfrm>
            <a:off x="1309939" y="264617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 Matrix</a:t>
            </a:r>
          </a:p>
        </p:txBody>
      </p:sp>
      <p:pic>
        <p:nvPicPr>
          <p:cNvPr id="29" name="Picture 2" descr="Image result for principlan component analysis">
            <a:extLst>
              <a:ext uri="{FF2B5EF4-FFF2-40B4-BE49-F238E27FC236}">
                <a16:creationId xmlns:a16="http://schemas.microsoft.com/office/drawing/2014/main" id="{072FBF7C-4092-4EAE-BA91-16F4D30B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125B69-2162-439A-AD55-8F894C8AE3DB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8501E4B9-83BE-43A3-9301-1683A2804ED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55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41FA7C7-EEDE-43DE-8A66-81BE8E2F43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-0.2737 0.287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5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3FF876-FEF8-412E-9B97-0816026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66800"/>
            <a:ext cx="7085714" cy="5457143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8001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Choosing a winning Eigenvector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BB416C-EA9B-4D47-9403-400E758A9286}"/>
              </a:ext>
            </a:extLst>
          </p:cNvPr>
          <p:cNvSpPr/>
          <p:nvPr/>
        </p:nvSpPr>
        <p:spPr bwMode="auto">
          <a:xfrm>
            <a:off x="4057445" y="4073264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EB5300-4F9A-4B0E-A234-6624732C21B9}"/>
              </a:ext>
            </a:extLst>
          </p:cNvPr>
          <p:cNvSpPr/>
          <p:nvPr/>
        </p:nvSpPr>
        <p:spPr bwMode="auto">
          <a:xfrm>
            <a:off x="4149449" y="4799640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026E19-2E16-42EF-92B4-29648E73967A}"/>
              </a:ext>
            </a:extLst>
          </p:cNvPr>
          <p:cNvSpPr/>
          <p:nvPr/>
        </p:nvSpPr>
        <p:spPr bwMode="auto">
          <a:xfrm>
            <a:off x="4959813" y="4424184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CB106B-203B-4AC2-8B72-97FE862C396F}"/>
              </a:ext>
            </a:extLst>
          </p:cNvPr>
          <p:cNvSpPr/>
          <p:nvPr/>
        </p:nvSpPr>
        <p:spPr bwMode="auto">
          <a:xfrm>
            <a:off x="5076797" y="3617980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F161E4-85A4-45E3-BBA7-F35D44D5715C}"/>
              </a:ext>
            </a:extLst>
          </p:cNvPr>
          <p:cNvSpPr/>
          <p:nvPr/>
        </p:nvSpPr>
        <p:spPr bwMode="auto">
          <a:xfrm>
            <a:off x="5595775" y="3860237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AD37E-C395-4D62-9A8E-3C7BFFC3E2E4}"/>
              </a:ext>
            </a:extLst>
          </p:cNvPr>
          <p:cNvSpPr/>
          <p:nvPr/>
        </p:nvSpPr>
        <p:spPr bwMode="auto">
          <a:xfrm>
            <a:off x="6370132" y="3911665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138E11-EFA5-4E57-B5F7-2FA2A2405269}"/>
              </a:ext>
            </a:extLst>
          </p:cNvPr>
          <p:cNvSpPr/>
          <p:nvPr/>
        </p:nvSpPr>
        <p:spPr bwMode="auto">
          <a:xfrm>
            <a:off x="7115469" y="3287200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6D0EF3-5CC5-4FCB-BD1E-A9CAA112B568}"/>
              </a:ext>
            </a:extLst>
          </p:cNvPr>
          <p:cNvSpPr/>
          <p:nvPr/>
        </p:nvSpPr>
        <p:spPr bwMode="auto">
          <a:xfrm>
            <a:off x="5585509" y="3022504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23714E-4390-4B85-BF35-9D00904E619F}"/>
              </a:ext>
            </a:extLst>
          </p:cNvPr>
          <p:cNvSpPr/>
          <p:nvPr/>
        </p:nvSpPr>
        <p:spPr bwMode="auto">
          <a:xfrm>
            <a:off x="6253826" y="3108881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9E172D-811B-4BD2-83D9-DC2813D5D9BB}"/>
              </a:ext>
            </a:extLst>
          </p:cNvPr>
          <p:cNvSpPr/>
          <p:nvPr/>
        </p:nvSpPr>
        <p:spPr bwMode="auto">
          <a:xfrm>
            <a:off x="6964128" y="2639972"/>
            <a:ext cx="180000" cy="180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EDACCD-AD1D-4470-83D4-EB1A37927293}"/>
              </a:ext>
            </a:extLst>
          </p:cNvPr>
          <p:cNvCxnSpPr>
            <a:cxnSpLocks/>
          </p:cNvCxnSpPr>
          <p:nvPr/>
        </p:nvCxnSpPr>
        <p:spPr bwMode="auto">
          <a:xfrm flipV="1">
            <a:off x="5661087" y="2743200"/>
            <a:ext cx="1864429" cy="106660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CA2C43-1881-486D-BBA1-BAE09ED204D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34000" y="3276600"/>
            <a:ext cx="327086" cy="55306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66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B5998FE-9AB1-47E7-AC90-C41F1B6A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008" y="1979512"/>
            <a:ext cx="2562225" cy="11485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830A021-6EF1-4F84-94E4-FE33C8CDC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024" y="4141295"/>
            <a:ext cx="2757267" cy="11225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7884C3-6C35-409D-8ADC-F13806B00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238" y="5410200"/>
            <a:ext cx="2890837" cy="6267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BE69CF-2FF3-43D3-A5CF-E277CF512B89}"/>
              </a:ext>
            </a:extLst>
          </p:cNvPr>
          <p:cNvSpPr txBox="1"/>
          <p:nvPr/>
        </p:nvSpPr>
        <p:spPr>
          <a:xfrm>
            <a:off x="9358718" y="3076049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8743F-68BA-4746-9CE5-2575B6DC4DBE}"/>
              </a:ext>
            </a:extLst>
          </p:cNvPr>
          <p:cNvSpPr/>
          <p:nvPr/>
        </p:nvSpPr>
        <p:spPr bwMode="auto">
          <a:xfrm>
            <a:off x="9672970" y="4118448"/>
            <a:ext cx="690229" cy="112250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258B1B-FE34-4011-8EA5-5F61F64CB033}"/>
              </a:ext>
            </a:extLst>
          </p:cNvPr>
          <p:cNvSpPr/>
          <p:nvPr/>
        </p:nvSpPr>
        <p:spPr bwMode="auto">
          <a:xfrm>
            <a:off x="9672970" y="5344836"/>
            <a:ext cx="690229" cy="5297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074" name="Picture 2" descr="Image result for winner">
            <a:extLst>
              <a:ext uri="{FF2B5EF4-FFF2-40B4-BE49-F238E27FC236}">
                <a16:creationId xmlns:a16="http://schemas.microsoft.com/office/drawing/2014/main" id="{2C662D7D-95A1-43A1-83AE-A87B4D074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77" y="4280389"/>
            <a:ext cx="1781297" cy="15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0638A2-1120-46DD-8609-0E7EF2CCB1AE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0719" y="2743995"/>
            <a:ext cx="3619484" cy="205775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pic>
        <p:nvPicPr>
          <p:cNvPr id="30" name="Picture 2" descr="Image result for principlan component analysis">
            <a:extLst>
              <a:ext uri="{FF2B5EF4-FFF2-40B4-BE49-F238E27FC236}">
                <a16:creationId xmlns:a16="http://schemas.microsoft.com/office/drawing/2014/main" id="{0167B483-36A3-4E1C-9E27-BA33D7EB5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61B5873-4FC3-4E1F-A21E-CC4A711B3B87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AD775F2F-0C9B-45E1-A571-889F96F7445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56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7446490-F22D-481A-8651-2788E2DE6C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0742 0.031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5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-0.01472 -0.0516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-25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0.02162 0.079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39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0847 0.0261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129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-0.02683 -0.0701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-35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00821 -0.0159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81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0.01471 0.041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20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01471 -0.0379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-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01758 0.0560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" y="28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-0.01146 -0.0261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8460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have we done?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4E9A07-26BF-4DD7-A2A0-3DFB540C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783"/>
            <a:ext cx="12192000" cy="4624552"/>
          </a:xfrm>
          <a:prstGeom prst="rect">
            <a:avLst/>
          </a:prstGeom>
        </p:spPr>
      </p:pic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70431A11-C253-48F9-B9DF-78BC23A4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3C358-EE2C-4F1C-98E1-C44E1B3D5675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A4F34-E6A1-4711-900F-90E4E90EC57F}"/>
              </a:ext>
            </a:extLst>
          </p:cNvPr>
          <p:cNvSpPr txBox="1"/>
          <p:nvPr/>
        </p:nvSpPr>
        <p:spPr>
          <a:xfrm>
            <a:off x="841862" y="1188534"/>
            <a:ext cx="12831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2-D</a:t>
            </a:r>
          </a:p>
          <a:p>
            <a:pPr algn="ctr"/>
            <a:r>
              <a:rPr lang="en-GB" sz="4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181C1-D5E1-4AF0-B905-08452131E784}"/>
              </a:ext>
            </a:extLst>
          </p:cNvPr>
          <p:cNvSpPr txBox="1"/>
          <p:nvPr/>
        </p:nvSpPr>
        <p:spPr>
          <a:xfrm>
            <a:off x="9979486" y="1665650"/>
            <a:ext cx="12831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1-D</a:t>
            </a:r>
          </a:p>
          <a:p>
            <a:pPr algn="ctr"/>
            <a:r>
              <a:rPr lang="en-GB" sz="4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988B1F1-9B47-4E77-81D1-AE8E9F629A56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57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9FDC80-F173-4A9A-AE43-16EC853CB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mall Table">
            <a:extLst>
              <a:ext uri="{FF2B5EF4-FFF2-40B4-BE49-F238E27FC236}">
                <a16:creationId xmlns:a16="http://schemas.microsoft.com/office/drawing/2014/main" id="{816CA5BD-DEF8-4C3E-9909-DF843370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501" y="1194962"/>
            <a:ext cx="1174837" cy="5652837"/>
          </a:xfrm>
          <a:prstGeom prst="rect">
            <a:avLst/>
          </a:prstGeom>
        </p:spPr>
      </p:pic>
      <p:pic>
        <p:nvPicPr>
          <p:cNvPr id="2" name="5D Plot 3">
            <a:extLst>
              <a:ext uri="{FF2B5EF4-FFF2-40B4-BE49-F238E27FC236}">
                <a16:creationId xmlns:a16="http://schemas.microsoft.com/office/drawing/2014/main" id="{EAF0A4AD-A451-4BB3-8946-E1640983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73" y="3939286"/>
            <a:ext cx="3004074" cy="2751823"/>
          </a:xfrm>
          <a:prstGeom prst="rect">
            <a:avLst/>
          </a:prstGeom>
        </p:spPr>
      </p:pic>
      <p:pic>
        <p:nvPicPr>
          <p:cNvPr id="13" name="5D Plot 2">
            <a:extLst>
              <a:ext uri="{FF2B5EF4-FFF2-40B4-BE49-F238E27FC236}">
                <a16:creationId xmlns:a16="http://schemas.microsoft.com/office/drawing/2014/main" id="{2756401C-CC7D-45BB-9637-889FE768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777" y="3939286"/>
            <a:ext cx="2795319" cy="2651402"/>
          </a:xfrm>
          <a:prstGeom prst="rect">
            <a:avLst/>
          </a:prstGeom>
        </p:spPr>
      </p:pic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8460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PCA work?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9AA01-9687-4E70-BAA3-D5F066B05454}"/>
              </a:ext>
            </a:extLst>
          </p:cNvPr>
          <p:cNvSpPr txBox="1"/>
          <p:nvPr/>
        </p:nvSpPr>
        <p:spPr>
          <a:xfrm>
            <a:off x="10204918" y="656666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by Luis Serrano</a:t>
            </a:r>
          </a:p>
        </p:txBody>
      </p:sp>
      <p:pic>
        <p:nvPicPr>
          <p:cNvPr id="4" name="5D Plot">
            <a:extLst>
              <a:ext uri="{FF2B5EF4-FFF2-40B4-BE49-F238E27FC236}">
                <a16:creationId xmlns:a16="http://schemas.microsoft.com/office/drawing/2014/main" id="{F1C44BA9-CEB5-4883-9C85-F25321CDD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610" y="3843456"/>
            <a:ext cx="2928841" cy="2723211"/>
          </a:xfrm>
          <a:prstGeom prst="rect">
            <a:avLst/>
          </a:prstGeom>
        </p:spPr>
      </p:pic>
      <p:pic>
        <p:nvPicPr>
          <p:cNvPr id="5" name="Covariance Matrix">
            <a:extLst>
              <a:ext uri="{FF2B5EF4-FFF2-40B4-BE49-F238E27FC236}">
                <a16:creationId xmlns:a16="http://schemas.microsoft.com/office/drawing/2014/main" id="{4437AC93-EC36-4DAA-B3A3-AD7F47DAD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68" y="1133341"/>
            <a:ext cx="2499973" cy="2030770"/>
          </a:xfrm>
          <a:prstGeom prst="rect">
            <a:avLst/>
          </a:prstGeom>
        </p:spPr>
      </p:pic>
      <p:pic>
        <p:nvPicPr>
          <p:cNvPr id="6" name="Large Table">
            <a:extLst>
              <a:ext uri="{FF2B5EF4-FFF2-40B4-BE49-F238E27FC236}">
                <a16:creationId xmlns:a16="http://schemas.microsoft.com/office/drawing/2014/main" id="{3ED0A46C-B29C-4C3A-9A5A-5D3E03D12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89" y="1275423"/>
            <a:ext cx="2024513" cy="4599166"/>
          </a:xfrm>
          <a:prstGeom prst="rect">
            <a:avLst/>
          </a:prstGeom>
        </p:spPr>
      </p:pic>
      <p:pic>
        <p:nvPicPr>
          <p:cNvPr id="9" name="EigenStuff">
            <a:extLst>
              <a:ext uri="{FF2B5EF4-FFF2-40B4-BE49-F238E27FC236}">
                <a16:creationId xmlns:a16="http://schemas.microsoft.com/office/drawing/2014/main" id="{C679F87C-05C1-48AA-93B7-16C696789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3272" y="890855"/>
            <a:ext cx="1609725" cy="2371725"/>
          </a:xfrm>
          <a:prstGeom prst="rect">
            <a:avLst/>
          </a:prstGeom>
        </p:spPr>
      </p:pic>
      <p:pic>
        <p:nvPicPr>
          <p:cNvPr id="10" name="Big Small">
            <a:extLst>
              <a:ext uri="{FF2B5EF4-FFF2-40B4-BE49-F238E27FC236}">
                <a16:creationId xmlns:a16="http://schemas.microsoft.com/office/drawing/2014/main" id="{81E03574-1C48-403D-B5CF-F3BEA4F4E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772" y="1034892"/>
            <a:ext cx="1358638" cy="2371726"/>
          </a:xfrm>
          <a:prstGeom prst="rect">
            <a:avLst/>
          </a:prstGeom>
        </p:spPr>
      </p:pic>
      <p:sp>
        <p:nvSpPr>
          <p:cNvPr id="12" name="TextBox Large Table">
            <a:extLst>
              <a:ext uri="{FF2B5EF4-FFF2-40B4-BE49-F238E27FC236}">
                <a16:creationId xmlns:a16="http://schemas.microsoft.com/office/drawing/2014/main" id="{0E5EF7AF-EBF6-4DF3-8034-BB0037967470}"/>
              </a:ext>
            </a:extLst>
          </p:cNvPr>
          <p:cNvSpPr txBox="1"/>
          <p:nvPr/>
        </p:nvSpPr>
        <p:spPr>
          <a:xfrm>
            <a:off x="250929" y="988479"/>
            <a:ext cx="211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Table</a:t>
            </a:r>
          </a:p>
        </p:txBody>
      </p:sp>
      <p:sp>
        <p:nvSpPr>
          <p:cNvPr id="15" name="TextBox 5D Plot">
            <a:extLst>
              <a:ext uri="{FF2B5EF4-FFF2-40B4-BE49-F238E27FC236}">
                <a16:creationId xmlns:a16="http://schemas.microsoft.com/office/drawing/2014/main" id="{12ED257D-1FF9-4BED-9D84-791DCAAF871B}"/>
              </a:ext>
            </a:extLst>
          </p:cNvPr>
          <p:cNvSpPr txBox="1"/>
          <p:nvPr/>
        </p:nvSpPr>
        <p:spPr>
          <a:xfrm>
            <a:off x="3552214" y="6443556"/>
            <a:ext cx="211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5-D Plot</a:t>
            </a:r>
          </a:p>
        </p:txBody>
      </p:sp>
      <p:sp>
        <p:nvSpPr>
          <p:cNvPr id="17" name="TextBox Covariance Matrix">
            <a:extLst>
              <a:ext uri="{FF2B5EF4-FFF2-40B4-BE49-F238E27FC236}">
                <a16:creationId xmlns:a16="http://schemas.microsoft.com/office/drawing/2014/main" id="{C82BBC8E-6FCB-434F-BE3B-8D719F5CB2E2}"/>
              </a:ext>
            </a:extLst>
          </p:cNvPr>
          <p:cNvSpPr txBox="1"/>
          <p:nvPr/>
        </p:nvSpPr>
        <p:spPr>
          <a:xfrm>
            <a:off x="3030617" y="690800"/>
            <a:ext cx="211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 matrix</a:t>
            </a:r>
          </a:p>
        </p:txBody>
      </p:sp>
      <p:sp>
        <p:nvSpPr>
          <p:cNvPr id="18" name="TextBox EigenStuff">
            <a:extLst>
              <a:ext uri="{FF2B5EF4-FFF2-40B4-BE49-F238E27FC236}">
                <a16:creationId xmlns:a16="http://schemas.microsoft.com/office/drawing/2014/main" id="{4F74EE3E-56C2-4651-9E77-94DEB109A678}"/>
              </a:ext>
            </a:extLst>
          </p:cNvPr>
          <p:cNvSpPr txBox="1"/>
          <p:nvPr/>
        </p:nvSpPr>
        <p:spPr>
          <a:xfrm>
            <a:off x="6661489" y="615473"/>
            <a:ext cx="3093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 &amp; Eigenvalues</a:t>
            </a:r>
          </a:p>
        </p:txBody>
      </p:sp>
      <p:sp>
        <p:nvSpPr>
          <p:cNvPr id="14" name="Arrow 1">
            <a:extLst>
              <a:ext uri="{FF2B5EF4-FFF2-40B4-BE49-F238E27FC236}">
                <a16:creationId xmlns:a16="http://schemas.microsoft.com/office/drawing/2014/main" id="{A6CD3F68-CA55-428D-9E92-E420E5B6C792}"/>
              </a:ext>
            </a:extLst>
          </p:cNvPr>
          <p:cNvSpPr/>
          <p:nvPr/>
        </p:nvSpPr>
        <p:spPr bwMode="auto">
          <a:xfrm rot="2261182">
            <a:off x="2130265" y="4007122"/>
            <a:ext cx="1388606" cy="267115"/>
          </a:xfrm>
          <a:prstGeom prst="striped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Arrow 2">
            <a:extLst>
              <a:ext uri="{FF2B5EF4-FFF2-40B4-BE49-F238E27FC236}">
                <a16:creationId xmlns:a16="http://schemas.microsoft.com/office/drawing/2014/main" id="{CF428ED9-82E7-4FFA-A0BE-78E3A6EBB207}"/>
              </a:ext>
            </a:extLst>
          </p:cNvPr>
          <p:cNvSpPr/>
          <p:nvPr/>
        </p:nvSpPr>
        <p:spPr bwMode="auto">
          <a:xfrm rot="16574237">
            <a:off x="3471055" y="3326564"/>
            <a:ext cx="991169" cy="267115"/>
          </a:xfrm>
          <a:prstGeom prst="striped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Arrow 3">
            <a:extLst>
              <a:ext uri="{FF2B5EF4-FFF2-40B4-BE49-F238E27FC236}">
                <a16:creationId xmlns:a16="http://schemas.microsoft.com/office/drawing/2014/main" id="{0FFAFB36-8577-4BB4-A576-8F19B25DC148}"/>
              </a:ext>
            </a:extLst>
          </p:cNvPr>
          <p:cNvSpPr/>
          <p:nvPr/>
        </p:nvSpPr>
        <p:spPr bwMode="auto">
          <a:xfrm>
            <a:off x="5324541" y="1893022"/>
            <a:ext cx="2085865" cy="267115"/>
          </a:xfrm>
          <a:prstGeom prst="striped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Arrow 4">
            <a:extLst>
              <a:ext uri="{FF2B5EF4-FFF2-40B4-BE49-F238E27FC236}">
                <a16:creationId xmlns:a16="http://schemas.microsoft.com/office/drawing/2014/main" id="{109933C3-07CD-4416-95D2-338E2B60B4B3}"/>
              </a:ext>
            </a:extLst>
          </p:cNvPr>
          <p:cNvSpPr/>
          <p:nvPr/>
        </p:nvSpPr>
        <p:spPr bwMode="auto">
          <a:xfrm rot="8474146">
            <a:off x="4567652" y="3371773"/>
            <a:ext cx="3175828" cy="267115"/>
          </a:xfrm>
          <a:prstGeom prst="striped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Arrow 5">
            <a:extLst>
              <a:ext uri="{FF2B5EF4-FFF2-40B4-BE49-F238E27FC236}">
                <a16:creationId xmlns:a16="http://schemas.microsoft.com/office/drawing/2014/main" id="{4B25D065-89A2-4E3F-9B27-BFEA1D114375}"/>
              </a:ext>
            </a:extLst>
          </p:cNvPr>
          <p:cNvSpPr/>
          <p:nvPr/>
        </p:nvSpPr>
        <p:spPr bwMode="auto">
          <a:xfrm>
            <a:off x="5239559" y="5283035"/>
            <a:ext cx="991169" cy="267115"/>
          </a:xfrm>
          <a:prstGeom prst="striped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2D Plot">
            <a:extLst>
              <a:ext uri="{FF2B5EF4-FFF2-40B4-BE49-F238E27FC236}">
                <a16:creationId xmlns:a16="http://schemas.microsoft.com/office/drawing/2014/main" id="{56F2B6F1-F275-4C2B-8AD8-4D90A7CFD7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324" y="4359940"/>
            <a:ext cx="2470740" cy="1910514"/>
          </a:xfrm>
          <a:prstGeom prst="rect">
            <a:avLst/>
          </a:prstGeom>
        </p:spPr>
      </p:pic>
      <p:sp>
        <p:nvSpPr>
          <p:cNvPr id="25" name="Arrow 6">
            <a:extLst>
              <a:ext uri="{FF2B5EF4-FFF2-40B4-BE49-F238E27FC236}">
                <a16:creationId xmlns:a16="http://schemas.microsoft.com/office/drawing/2014/main" id="{F4E6888B-CFFB-457B-BA2A-1CB89220E5C3}"/>
              </a:ext>
            </a:extLst>
          </p:cNvPr>
          <p:cNvSpPr/>
          <p:nvPr/>
        </p:nvSpPr>
        <p:spPr bwMode="auto">
          <a:xfrm rot="20285447">
            <a:off x="8521336" y="4841155"/>
            <a:ext cx="2225829" cy="267115"/>
          </a:xfrm>
          <a:prstGeom prst="striped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TextBox Small Table">
            <a:extLst>
              <a:ext uri="{FF2B5EF4-FFF2-40B4-BE49-F238E27FC236}">
                <a16:creationId xmlns:a16="http://schemas.microsoft.com/office/drawing/2014/main" id="{58DE1FFA-B8A6-4EC8-B59E-0D392B2E3D50}"/>
              </a:ext>
            </a:extLst>
          </p:cNvPr>
          <p:cNvSpPr txBox="1"/>
          <p:nvPr/>
        </p:nvSpPr>
        <p:spPr>
          <a:xfrm>
            <a:off x="10557451" y="955527"/>
            <a:ext cx="1499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 Table</a:t>
            </a:r>
          </a:p>
        </p:txBody>
      </p:sp>
      <p:sp>
        <p:nvSpPr>
          <p:cNvPr id="27" name="TextBox 2D Plot">
            <a:extLst>
              <a:ext uri="{FF2B5EF4-FFF2-40B4-BE49-F238E27FC236}">
                <a16:creationId xmlns:a16="http://schemas.microsoft.com/office/drawing/2014/main" id="{FE2D3CBC-4CF6-4C5F-883C-BE9104F93AB3}"/>
              </a:ext>
            </a:extLst>
          </p:cNvPr>
          <p:cNvSpPr txBox="1"/>
          <p:nvPr/>
        </p:nvSpPr>
        <p:spPr>
          <a:xfrm>
            <a:off x="6975772" y="6070399"/>
            <a:ext cx="1112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2-D Plot</a:t>
            </a:r>
          </a:p>
        </p:txBody>
      </p:sp>
      <p:sp>
        <p:nvSpPr>
          <p:cNvPr id="24" name="Wipe Eigenvectors">
            <a:extLst>
              <a:ext uri="{FF2B5EF4-FFF2-40B4-BE49-F238E27FC236}">
                <a16:creationId xmlns:a16="http://schemas.microsoft.com/office/drawing/2014/main" id="{F3AEEE25-A182-4C7C-9E78-FD36C058319F}"/>
              </a:ext>
            </a:extLst>
          </p:cNvPr>
          <p:cNvSpPr/>
          <p:nvPr/>
        </p:nvSpPr>
        <p:spPr bwMode="auto">
          <a:xfrm>
            <a:off x="7551694" y="1893022"/>
            <a:ext cx="1326078" cy="13254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A36CE1-2D9C-41F6-87C7-32B09311CBA9}"/>
              </a:ext>
            </a:extLst>
          </p:cNvPr>
          <p:cNvSpPr/>
          <p:nvPr/>
        </p:nvSpPr>
        <p:spPr bwMode="auto">
          <a:xfrm>
            <a:off x="7398374" y="982463"/>
            <a:ext cx="1609725" cy="904543"/>
          </a:xfrm>
          <a:prstGeom prst="roundRect">
            <a:avLst/>
          </a:prstGeom>
          <a:solidFill>
            <a:srgbClr val="7030A0">
              <a:alpha val="5000"/>
            </a:srgbClr>
          </a:solidFill>
          <a:ln w="34925" cap="flat" cmpd="sng" algn="ctr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0" name="Picture 2" descr="Image result for principlan component analysis">
            <a:extLst>
              <a:ext uri="{FF2B5EF4-FFF2-40B4-BE49-F238E27FC236}">
                <a16:creationId xmlns:a16="http://schemas.microsoft.com/office/drawing/2014/main" id="{581E2EB4-0D1A-4434-9E98-48164B5C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09F91E-A7F9-4A53-9887-FD95E29EC36A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2E81F396-F3A8-4EF3-BC50-87624B48EF9F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58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52565E4-7203-4D09-8977-7B7B5011F0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/>
      <p:bldP spid="17" grpId="0"/>
      <p:bldP spid="18" grpId="0"/>
      <p:bldP spid="14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4" grpId="0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8460000" cy="612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have we done?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Image result for principlan component analysis">
            <a:extLst>
              <a:ext uri="{FF2B5EF4-FFF2-40B4-BE49-F238E27FC236}">
                <a16:creationId xmlns:a16="http://schemas.microsoft.com/office/drawing/2014/main" id="{70431A11-C253-48F9-B9DF-78BC23A4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3C358-EE2C-4F1C-98E1-C44E1B3D5675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2948B-E939-4CB7-B52D-61852BD70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9" y="947485"/>
            <a:ext cx="7344524" cy="4676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796BB4-D247-4E4E-805D-1B924C8CC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94" y="1732987"/>
            <a:ext cx="2609524" cy="3019048"/>
          </a:xfrm>
          <a:prstGeom prst="rect">
            <a:avLst/>
          </a:prstGeom>
          <a:ln w="22225">
            <a:solidFill>
              <a:srgbClr val="002060"/>
            </a:solidFill>
          </a:ln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FD4628D-E4BA-4C30-8971-C1C1FB082F0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59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2727DB-06EC-4739-B5EE-B86E1F71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849313" y="123825"/>
            <a:ext cx="8229600" cy="11398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solidFill>
                  <a:srgbClr val="002060"/>
                </a:solidFill>
                <a:latin typeface="+mn-lt"/>
              </a:rPr>
              <a:t>Topic Roadmap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840576" y="1736812"/>
            <a:ext cx="5327432" cy="4320480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Curse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Reduction.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Revision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Transformations.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Matrices.</a:t>
            </a:r>
          </a:p>
          <a:p>
            <a:pPr lvl="1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Eigenvectors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Eigenvalues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3163" y="5341964"/>
            <a:ext cx="51102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  <a:latin typeface="+mn-lt"/>
              </a:rPr>
              <a:t>“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The goal is to turn data into information, and information into insight.</a:t>
            </a:r>
            <a:r>
              <a:rPr lang="en-GB" sz="1800" b="1" dirty="0">
                <a:solidFill>
                  <a:srgbClr val="FF0000"/>
                </a:solidFill>
                <a:latin typeface="+mn-lt"/>
              </a:rPr>
              <a:t>”</a:t>
            </a:r>
          </a:p>
          <a:p>
            <a:r>
              <a:rPr lang="en-GB" sz="1400" b="1" dirty="0">
                <a:solidFill>
                  <a:srgbClr val="002060"/>
                </a:solidFill>
                <a:latin typeface="+mn-lt"/>
              </a:rPr>
              <a:t>Carly Fiorina, former CEO of Hewlett-Packard</a:t>
            </a:r>
          </a:p>
        </p:txBody>
      </p:sp>
      <p:sp>
        <p:nvSpPr>
          <p:cNvPr id="14" name="Right Arrow 4">
            <a:extLst>
              <a:ext uri="{FF2B5EF4-FFF2-40B4-BE49-F238E27FC236}">
                <a16:creationId xmlns:a16="http://schemas.microsoft.com/office/drawing/2014/main" id="{22A9B86E-C241-419B-B3C5-6E86961D2B38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Image result for principlan component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43000"/>
            <a:ext cx="457200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principlan component analysis">
            <a:extLst>
              <a:ext uri="{FF2B5EF4-FFF2-40B4-BE49-F238E27FC236}">
                <a16:creationId xmlns:a16="http://schemas.microsoft.com/office/drawing/2014/main" id="{95ADD7C1-0E96-4649-95DF-535697BA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15592D-20F1-4701-8D61-FDB4F1B42C21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76F569AF-9B09-4779-BCC2-7DAAF07D42FE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6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F819A3-29DF-4D01-9907-8C66A0712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13" grpId="0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https://t3.ftcdn.net/jpg/02/92/36/76/240_F_292367633_TwzHFo2XLSSbcihgxESm2sKcQ0NlwrIG.jpg">
            <a:extLst>
              <a:ext uri="{FF2B5EF4-FFF2-40B4-BE49-F238E27FC236}">
                <a16:creationId xmlns:a16="http://schemas.microsoft.com/office/drawing/2014/main" id="{A3D9FC05-0F0D-4813-9B44-A8665F6B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02" y="2286034"/>
            <a:ext cx="6124401" cy="22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0DA57-A370-4E54-9B98-5E81C2232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F726E3D-D7F2-4A63-90A6-857CF2F96296}"/>
              </a:ext>
            </a:extLst>
          </p:cNvPr>
          <p:cNvSpPr txBox="1">
            <a:spLocks noChangeArrowheads="1"/>
          </p:cNvSpPr>
          <p:nvPr/>
        </p:nvSpPr>
        <p:spPr>
          <a:xfrm>
            <a:off x="635422" y="176580"/>
            <a:ext cx="9177043" cy="635334"/>
          </a:xfrm>
          <a:prstGeom prst="rect">
            <a:avLst/>
          </a:prstGeom>
        </p:spPr>
        <p:txBody>
          <a:bodyPr vert="horz" wrap="square" lIns="143444" tIns="89653" rIns="143444" bIns="89653" rtlCol="0" anchor="t">
            <a:normAutofit fontScale="92500" lnSpcReduction="20000"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altLang="en-US" sz="4000" b="1" dirty="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Principle Component Analysis</a:t>
            </a:r>
            <a:endParaRPr lang="en-GB" altLang="en-US" sz="4300" b="1" dirty="0">
              <a:solidFill>
                <a:srgbClr val="00206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9AD9BAF-271C-4BEB-A4AD-6C3939F8E22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60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1" name="Picture 2" descr="Image result for principlan component analysis">
            <a:extLst>
              <a:ext uri="{FF2B5EF4-FFF2-40B4-BE49-F238E27FC236}">
                <a16:creationId xmlns:a16="http://schemas.microsoft.com/office/drawing/2014/main" id="{56403924-052B-4E1C-AF3E-5E4CC8E4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24B2B5-BADB-4384-9BF1-7514FAD50B55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72091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41FDDBF-92CD-4E85-937E-13B7A9406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9360000" cy="61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&amp; Motivation</a:t>
            </a:r>
          </a:p>
        </p:txBody>
      </p:sp>
      <p:pic>
        <p:nvPicPr>
          <p:cNvPr id="6" name="Picture 2" descr="Image result for principlan component analysis">
            <a:extLst>
              <a:ext uri="{FF2B5EF4-FFF2-40B4-BE49-F238E27FC236}">
                <a16:creationId xmlns:a16="http://schemas.microsoft.com/office/drawing/2014/main" id="{57EF0362-1C66-4596-8458-E2EE05A0E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8CA3C5-5414-4329-8656-2356213E5154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48D3FCE-38F5-4319-8B7F-B4B8A9A2E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00" y="1179592"/>
            <a:ext cx="1088747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Principal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PCA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is a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is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compression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data.  An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 use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to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set (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by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new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set of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nonetheless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retains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sample's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The  new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called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principal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are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uncorrelated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are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ordered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fraction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retains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PCA is a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 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determine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are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71BC32E1-7F3E-4CF1-8262-24DF8225644E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7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C8C8F6-EA1B-48A7-AD99-186C799D1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41FDDBF-92CD-4E85-937E-13B7A9406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000" y="137888"/>
            <a:ext cx="9360000" cy="61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does PCA do?</a:t>
            </a:r>
          </a:p>
        </p:txBody>
      </p:sp>
      <p:pic>
        <p:nvPicPr>
          <p:cNvPr id="6" name="Picture 2" descr="Image result for principlan component analysis">
            <a:extLst>
              <a:ext uri="{FF2B5EF4-FFF2-40B4-BE49-F238E27FC236}">
                <a16:creationId xmlns:a16="http://schemas.microsoft.com/office/drawing/2014/main" id="{57EF0362-1C66-4596-8458-E2EE05A0E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8CA3C5-5414-4329-8656-2356213E5154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48D3FCE-38F5-4319-8B7F-B4B8A9A2E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19" y="840152"/>
            <a:ext cx="382214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PCA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such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Iris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columns,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except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PCA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Iris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dataset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new ‘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called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ordered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left-to-right by ‘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importance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now include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seem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absolutely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try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make sense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values.</a:t>
            </a:r>
          </a:p>
        </p:txBody>
      </p:sp>
      <p:pic>
        <p:nvPicPr>
          <p:cNvPr id="3074" name="Picture 2" descr="Iris dataset - Hands-On Machine Learning with C# [Book]">
            <a:extLst>
              <a:ext uri="{FF2B5EF4-FFF2-40B4-BE49-F238E27FC236}">
                <a16:creationId xmlns:a16="http://schemas.microsoft.com/office/drawing/2014/main" id="{9ADE9E86-C43C-4F12-A123-053A7D42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968" y="713891"/>
            <a:ext cx="3822142" cy="60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FC7AA-6B27-410C-B48F-BBF3C1A7D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401" y="1298760"/>
            <a:ext cx="3087839" cy="5602676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2401E19-9C61-449D-86D1-CDC65774D17B}"/>
              </a:ext>
            </a:extLst>
          </p:cNvPr>
          <p:cNvSpPr/>
          <p:nvPr/>
        </p:nvSpPr>
        <p:spPr bwMode="auto">
          <a:xfrm>
            <a:off x="7474850" y="4384565"/>
            <a:ext cx="505326" cy="403057"/>
          </a:xfrm>
          <a:prstGeom prst="leftArrow">
            <a:avLst/>
          </a:prstGeom>
          <a:solidFill>
            <a:srgbClr val="7030A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4CAAC4C7-998D-4592-9FB4-C4290C8C6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480" y="3978208"/>
            <a:ext cx="7421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  <a:buSzPct val="125000"/>
            </a:pPr>
            <a:r>
              <a:rPr lang="en-US" alt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PCA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F73B83F-BB10-4512-8D26-3A69B9BC740D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8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9BC831-84D0-4BAE-8FDB-79A016365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41FDDBF-92CD-4E85-937E-13B7A9406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9360000" cy="61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Correlated vs Uncorrelated Data</a:t>
            </a:r>
          </a:p>
        </p:txBody>
      </p:sp>
      <p:pic>
        <p:nvPicPr>
          <p:cNvPr id="6" name="Picture 2" descr="Image result for principlan component analysis">
            <a:extLst>
              <a:ext uri="{FF2B5EF4-FFF2-40B4-BE49-F238E27FC236}">
                <a16:creationId xmlns:a16="http://schemas.microsoft.com/office/drawing/2014/main" id="{EA2AC43E-C3F7-49CB-A8BA-70252AEA7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658" y="33069"/>
            <a:ext cx="882432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258D4-448F-41E6-B209-6AAA7A519090}"/>
              </a:ext>
            </a:extLst>
          </p:cNvPr>
          <p:cNvSpPr txBox="1"/>
          <p:nvPr/>
        </p:nvSpPr>
        <p:spPr>
          <a:xfrm>
            <a:off x="10296086" y="105792"/>
            <a:ext cx="10166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Principal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4D86"/>
                </a:solidFill>
                <a:latin typeface="Arial Rounded MT Bold" panose="020F0704030504030204" pitchFamily="34" charset="0"/>
              </a:rPr>
              <a:t>Component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defRPr/>
            </a:pPr>
            <a:r>
              <a:rPr lang="en-GB" sz="1100" b="1" dirty="0">
                <a:solidFill>
                  <a:srgbClr val="0065B0"/>
                </a:solidFill>
                <a:latin typeface="Arial Rounded MT Bold" panose="020F0704030504030204" pitchFamily="34" charset="0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9CA98-6AB9-4174-9D73-28C02D956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" y="974834"/>
            <a:ext cx="10106169" cy="3418263"/>
          </a:xfrm>
          <a:prstGeom prst="rect">
            <a:avLst/>
          </a:prstGeom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B9E170B7-C3D3-4548-A539-C2B42ADE9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00" y="4418092"/>
            <a:ext cx="1088747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when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datum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move (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together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Cartesian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in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heart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decreases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age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increases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is called </a:t>
            </a:r>
            <a:r>
              <a:rPr lang="en-US" alt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EE513-7CE2-47C5-9C11-89CA9611B4BA}"/>
              </a:ext>
            </a:extLst>
          </p:cNvPr>
          <p:cNvSpPr txBox="1"/>
          <p:nvPr/>
        </p:nvSpPr>
        <p:spPr>
          <a:xfrm>
            <a:off x="7624153" y="105792"/>
            <a:ext cx="2545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Old Stamper" panose="02000500000000000000" pitchFamily="2" charset="0"/>
              </a:rPr>
              <a:t>Revision</a:t>
            </a:r>
            <a:endParaRPr lang="en-GB" sz="4000" dirty="0">
              <a:solidFill>
                <a:srgbClr val="A50021"/>
              </a:solidFill>
              <a:latin typeface="Old Stamper" panose="02000500000000000000" pitchFamily="2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D311237-C323-40CE-B2AD-1296577526F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432260" cy="257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1000" b="1" smtClean="0">
                <a:solidFill>
                  <a:srgbClr val="C00000"/>
                </a:solidFill>
              </a:rPr>
              <a:pPr algn="ctr"/>
              <a:t>9</a:t>
            </a:fld>
            <a:endParaRPr lang="en-US" sz="1000" b="1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FE520E-661F-48D7-8C68-D236EA987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" y="6118761"/>
            <a:ext cx="834648" cy="7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7232</TotalTime>
  <Words>3731</Words>
  <Application>Microsoft Office PowerPoint</Application>
  <PresentationFormat>Widescreen</PresentationFormat>
  <Paragraphs>675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Arial Rounded MT Bold</vt:lpstr>
      <vt:lpstr>Calibri</vt:lpstr>
      <vt:lpstr>Cambria Math</vt:lpstr>
      <vt:lpstr>Matura MT Script Capitals</vt:lpstr>
      <vt:lpstr>Old Stamper</vt:lpstr>
      <vt:lpstr>Times New Roman</vt:lpstr>
      <vt:lpstr>Wingdings</vt:lpstr>
      <vt:lpstr>Capsules</vt:lpstr>
      <vt:lpstr>1_Capsules</vt:lpstr>
      <vt:lpstr>Equation</vt:lpstr>
      <vt:lpstr>JA115 Principal Component Analysis PCA Academic Year 2022-23</vt:lpstr>
      <vt:lpstr>Core Topics</vt:lpstr>
      <vt:lpstr>JA115 – Principal Component Analysis</vt:lpstr>
      <vt:lpstr>Pre-Requisites &amp; Textbook</vt:lpstr>
      <vt:lpstr>Special Notes and Some Links</vt:lpstr>
      <vt:lpstr>Topic Roadmap</vt:lpstr>
      <vt:lpstr>Introduction &amp; Motivation</vt:lpstr>
      <vt:lpstr>What does PCA do?</vt:lpstr>
      <vt:lpstr>Correlated vs Uncorrelated Data</vt:lpstr>
      <vt:lpstr>The Curse of Dimensionality</vt:lpstr>
      <vt:lpstr>Dimensionality Reduction</vt:lpstr>
      <vt:lpstr>Dimensionality Reduction</vt:lpstr>
      <vt:lpstr>Projections &amp; Taking Pictures</vt:lpstr>
      <vt:lpstr>PowerPoint Presentation</vt:lpstr>
      <vt:lpstr>PowerPoint Presentation</vt:lpstr>
      <vt:lpstr>PowerPoint Presentation</vt:lpstr>
      <vt:lpstr>PowerPoint Presentation</vt:lpstr>
      <vt:lpstr>Male Athletes Data Set</vt:lpstr>
      <vt:lpstr>Correlation with Class Label</vt:lpstr>
      <vt:lpstr>Compounding Features (columns)</vt:lpstr>
      <vt:lpstr>Compounding Features (columns)</vt:lpstr>
      <vt:lpstr>Compounding Features (columns)</vt:lpstr>
      <vt:lpstr>Compounding Features (columns)</vt:lpstr>
      <vt:lpstr>Compounding Features (columns)</vt:lpstr>
      <vt:lpstr>The Mean</vt:lpstr>
      <vt:lpstr>Variance</vt:lpstr>
      <vt:lpstr>Variance</vt:lpstr>
      <vt:lpstr>Variance of 2-D data</vt:lpstr>
      <vt:lpstr>Variance of the x and y axes</vt:lpstr>
      <vt:lpstr>Variance of the x axis</vt:lpstr>
      <vt:lpstr>Variance of the x and y axes</vt:lpstr>
      <vt:lpstr>Covariance</vt:lpstr>
      <vt:lpstr>Covariance</vt:lpstr>
      <vt:lpstr>Covariance</vt:lpstr>
      <vt:lpstr>Covariance</vt:lpstr>
      <vt:lpstr>Covariance</vt:lpstr>
      <vt:lpstr>Computing Covariance</vt:lpstr>
      <vt:lpstr>Interpreting Covariance</vt:lpstr>
      <vt:lpstr>Correlation</vt:lpstr>
      <vt:lpstr>Correlation</vt:lpstr>
      <vt:lpstr>Covariance vs Correlation</vt:lpstr>
      <vt:lpstr>Covariance Matrix</vt:lpstr>
      <vt:lpstr>Linear Transformations</vt:lpstr>
      <vt:lpstr>Some Linear Transformations</vt:lpstr>
      <vt:lpstr>Linear Transformations</vt:lpstr>
      <vt:lpstr>Linear Transformations</vt:lpstr>
      <vt:lpstr>Linear Transformations</vt:lpstr>
      <vt:lpstr>Determinants of a Linear Transformation</vt:lpstr>
      <vt:lpstr>Eigenvectors and Eigenvalues</vt:lpstr>
      <vt:lpstr>Eigenvectors and Eigenvalues</vt:lpstr>
      <vt:lpstr>Eigenvectors and Eigenvalues</vt:lpstr>
      <vt:lpstr>Finding the Eigenvalues of a 2 X 2 Matrix</vt:lpstr>
      <vt:lpstr>Finding the Eigenvectors of a 2 X 2 Matrix</vt:lpstr>
      <vt:lpstr>YouTube video on Eigenvectors &amp; Eigenvalues</vt:lpstr>
      <vt:lpstr>Finding the Principal Components</vt:lpstr>
      <vt:lpstr>Choosing a winning Eigenvector</vt:lpstr>
      <vt:lpstr>What have we done?</vt:lpstr>
      <vt:lpstr>How does PCA work?</vt:lpstr>
      <vt:lpstr>What have we done?</vt:lpstr>
      <vt:lpstr>PowerPoint Presentation</vt:lpstr>
    </vt:vector>
  </TitlesOfParts>
  <Company>UNC-Wilmington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The Backpropagation Algorithm</dc:title>
  <dc:creator>Computer Science</dc:creator>
  <cp:lastModifiedBy>John Abela</cp:lastModifiedBy>
  <cp:revision>630</cp:revision>
  <cp:lastPrinted>1601-01-01T00:00:00Z</cp:lastPrinted>
  <dcterms:created xsi:type="dcterms:W3CDTF">2001-09-05T18:06:49Z</dcterms:created>
  <dcterms:modified xsi:type="dcterms:W3CDTF">2022-11-15T16:06:39Z</dcterms:modified>
</cp:coreProperties>
</file>